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Default Extension="gif" ContentType="image/gif"/>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notesMasterIdLst>
    <p:notesMasterId r:id="rId77"/>
  </p:notesMasterIdLst>
  <p:sldIdLst>
    <p:sldId id="259" r:id="rId2"/>
    <p:sldId id="260" r:id="rId3"/>
    <p:sldId id="256" r:id="rId4"/>
    <p:sldId id="257" r:id="rId5"/>
    <p:sldId id="258"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86" r:id="rId24"/>
    <p:sldId id="287" r:id="rId25"/>
    <p:sldId id="288" r:id="rId26"/>
    <p:sldId id="278" r:id="rId27"/>
    <p:sldId id="279" r:id="rId28"/>
    <p:sldId id="280" r:id="rId29"/>
    <p:sldId id="281" r:id="rId30"/>
    <p:sldId id="284" r:id="rId31"/>
    <p:sldId id="285" r:id="rId32"/>
    <p:sldId id="289" r:id="rId33"/>
    <p:sldId id="290" r:id="rId34"/>
    <p:sldId id="291" r:id="rId35"/>
    <p:sldId id="328" r:id="rId36"/>
    <p:sldId id="329" r:id="rId37"/>
    <p:sldId id="330" r:id="rId38"/>
    <p:sldId id="331" r:id="rId39"/>
    <p:sldId id="332" r:id="rId40"/>
    <p:sldId id="333" r:id="rId41"/>
    <p:sldId id="292" r:id="rId42"/>
    <p:sldId id="293" r:id="rId43"/>
    <p:sldId id="295" r:id="rId44"/>
    <p:sldId id="296" r:id="rId45"/>
    <p:sldId id="298" r:id="rId46"/>
    <p:sldId id="299" r:id="rId47"/>
    <p:sldId id="300" r:id="rId48"/>
    <p:sldId id="301" r:id="rId49"/>
    <p:sldId id="297" r:id="rId50"/>
    <p:sldId id="302" r:id="rId51"/>
    <p:sldId id="303"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34" r:id="rId70"/>
    <p:sldId id="322" r:id="rId71"/>
    <p:sldId id="323" r:id="rId72"/>
    <p:sldId id="324" r:id="rId73"/>
    <p:sldId id="325" r:id="rId74"/>
    <p:sldId id="326" r:id="rId75"/>
    <p:sldId id="327" r:id="rId76"/>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DA2E64-D6FA-4586-B0F2-6B491FFAFE25}" type="datetimeFigureOut">
              <a:rPr lang="tr-TR" smtClean="0"/>
              <a:pPr/>
              <a:t>22.10.2013</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7A4FAD6-AB4D-408B-A59D-EFC600A054FE}" type="slidenum">
              <a:rPr lang="tr-TR" smtClean="0"/>
              <a:pPr/>
              <a:t>‹#›</a:t>
            </a:fld>
            <a:endParaRPr lang="tr-T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nn-NO" dirty="0" smtClean="0"/>
              <a:t>Kaynak: Prof. Dr. Oktay Aslanapa – “Türk ve İslam Sanatı”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1</a:t>
            </a:fld>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nn-NO" dirty="0" smtClean="0"/>
              <a:t>Kaynak: Prof. Dr. Oktay Aslanapa – “Türk ve İslam Sanatı”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2</a:t>
            </a:fld>
            <a:endParaRPr lang="tr-T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nn-NO" dirty="0" smtClean="0"/>
              <a:t>Kaynak: Prof. Dr. Oktay Aslanapa – “Türk ve İslam Sanatı”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3</a:t>
            </a:fld>
            <a:endParaRPr lang="tr-T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nn-NO" dirty="0" smtClean="0"/>
              <a:t>Kaynak: Prof. Dr. Oktay Aslanapa – “Türk ve İslam Sanatı”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4</a:t>
            </a:fld>
            <a:endParaRPr lang="tr-T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nn-NO" dirty="0" smtClean="0"/>
              <a:t>Kaynak: Prof. Dr. Oktay Aslanapa – “Türk ve İslam Sanatı”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5</a:t>
            </a:fld>
            <a:endParaRPr lang="tr-T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nn-NO" dirty="0" smtClean="0"/>
              <a:t>Kaynak: Prof. Dr. Oktay Aslanapa – “Türk ve İslam Sanatı”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6</a:t>
            </a:fld>
            <a:endParaRPr lang="tr-T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nn-NO" dirty="0" smtClean="0"/>
              <a:t>Kaynak: Prof. Dr. Oktay Aslanapa – “Türk ve İslam Sanatı”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7</a:t>
            </a:fld>
            <a:endParaRPr lang="tr-T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nn-NO" dirty="0" smtClean="0"/>
              <a:t>Kaynak: Prof. Dr. Oktay Aslanapa – “Türk ve İslam Sanatı”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8</a:t>
            </a:fld>
            <a:endParaRPr lang="tr-T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nn-NO" dirty="0" smtClean="0"/>
              <a:t>Kaynak: Prof. Dr. Oktay Aslanapa – “Türk ve İslam Sanatı”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9</a:t>
            </a:fld>
            <a:endParaRPr lang="tr-T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nn-NO" dirty="0" smtClean="0"/>
              <a:t>Kaynak: Prof. Dr. Oktay Aslanapa – “Türk ve İslam Sanatı”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10</a:t>
            </a:fld>
            <a:endParaRPr lang="tr-T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nn-NO" dirty="0" smtClean="0"/>
              <a:t>Kaynak: Prof. Dr. Oktay Aslanapa – “Türk ve İslam Sanatı”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11</a:t>
            </a:fld>
            <a:endParaRPr lang="tr-T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Orhun Alfabesi Yazı Örneği</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23</a:t>
            </a:fld>
            <a:endParaRPr lang="tr-T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Bilge Kağan </a:t>
            </a:r>
            <a:r>
              <a:rPr lang="tr-TR" baseline="0" dirty="0" smtClean="0"/>
              <a:t>Anıtı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24</a:t>
            </a:fld>
            <a:endParaRPr lang="tr-T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Orhun Abideleri</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25</a:t>
            </a:fld>
            <a:endParaRPr lang="tr-T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Kültigin</a:t>
            </a:r>
            <a:r>
              <a:rPr lang="tr-TR" dirty="0" smtClean="0"/>
              <a:t> Başı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28</a:t>
            </a:fld>
            <a:endParaRPr lang="tr-T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Kültigin</a:t>
            </a:r>
            <a:r>
              <a:rPr lang="tr-TR" dirty="0" smtClean="0"/>
              <a:t> Başı, Kanatları açmış Kartal Figürü var başlığında.</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29</a:t>
            </a:fld>
            <a:endParaRPr lang="tr-T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Kültigin</a:t>
            </a:r>
            <a:r>
              <a:rPr lang="tr-TR" dirty="0" smtClean="0"/>
              <a:t> Kağan Anıtı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30</a:t>
            </a:fld>
            <a:endParaRPr lang="tr-T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Bilge Kağan Heykeli</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31</a:t>
            </a:fld>
            <a:endParaRPr lang="tr-T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smtClean="0"/>
              <a:t>Oturan</a:t>
            </a:r>
            <a:r>
              <a:rPr lang="tr-TR" baseline="0" smtClean="0"/>
              <a:t> </a:t>
            </a:r>
            <a:r>
              <a:rPr lang="tr-TR" baseline="0" dirty="0" smtClean="0"/>
              <a:t>heykel</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32</a:t>
            </a:fld>
            <a:endParaRPr lang="tr-T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algn="l" defTabSz="914400" rtl="0" eaLnBrk="1" latinLnBrk="0" hangingPunct="1"/>
            <a:r>
              <a:rPr lang="tr-TR" sz="1200" b="1" kern="1200" dirty="0" smtClean="0">
                <a:solidFill>
                  <a:schemeClr val="tx1"/>
                </a:solidFill>
                <a:latin typeface="+mn-lt"/>
                <a:ea typeface="+mn-ea"/>
                <a:cs typeface="+mn-cs"/>
              </a:rPr>
              <a:t>Dua eden bir Uygur kadını</a:t>
            </a:r>
          </a:p>
        </p:txBody>
      </p:sp>
      <p:sp>
        <p:nvSpPr>
          <p:cNvPr id="4" name="3 Slayt Numarası Yer Tutucusu"/>
          <p:cNvSpPr>
            <a:spLocks noGrp="1"/>
          </p:cNvSpPr>
          <p:nvPr>
            <p:ph type="sldNum" sz="quarter" idx="10"/>
          </p:nvPr>
        </p:nvSpPr>
        <p:spPr/>
        <p:txBody>
          <a:bodyPr/>
          <a:lstStyle/>
          <a:p>
            <a:fld id="{87A4FAD6-AB4D-408B-A59D-EFC600A054FE}" type="slidenum">
              <a:rPr lang="tr-TR" smtClean="0"/>
              <a:pPr/>
              <a:t>35</a:t>
            </a:fld>
            <a:endParaRPr lang="tr-T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sz="1200" b="1" kern="1200" dirty="0" err="1" smtClean="0">
                <a:solidFill>
                  <a:schemeClr val="tx1"/>
                </a:solidFill>
                <a:latin typeface="+mn-lt"/>
                <a:ea typeface="+mn-ea"/>
                <a:cs typeface="+mn-cs"/>
              </a:rPr>
              <a:t>Maniheist</a:t>
            </a:r>
            <a:r>
              <a:rPr lang="tr-TR" sz="1200" b="1" kern="1200" dirty="0" smtClean="0">
                <a:solidFill>
                  <a:schemeClr val="tx1"/>
                </a:solidFill>
                <a:latin typeface="+mn-lt"/>
                <a:ea typeface="+mn-ea"/>
                <a:cs typeface="+mn-cs"/>
              </a:rPr>
              <a:t> bir bezeklik</a:t>
            </a:r>
          </a:p>
        </p:txBody>
      </p:sp>
      <p:sp>
        <p:nvSpPr>
          <p:cNvPr id="4" name="3 Slayt Numarası Yer Tutucusu"/>
          <p:cNvSpPr>
            <a:spLocks noGrp="1"/>
          </p:cNvSpPr>
          <p:nvPr>
            <p:ph type="sldNum" sz="quarter" idx="10"/>
          </p:nvPr>
        </p:nvSpPr>
        <p:spPr/>
        <p:txBody>
          <a:bodyPr/>
          <a:lstStyle/>
          <a:p>
            <a:fld id="{87A4FAD6-AB4D-408B-A59D-EFC600A054FE}" type="slidenum">
              <a:rPr lang="tr-TR" smtClean="0"/>
              <a:pPr/>
              <a:t>36</a:t>
            </a:fld>
            <a:endParaRPr lang="tr-T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b="1" dirty="0" smtClean="0"/>
              <a:t>Farsça yazılı </a:t>
            </a:r>
            <a:r>
              <a:rPr lang="tr-TR" b="1" dirty="0" err="1" smtClean="0"/>
              <a:t>Varka</a:t>
            </a:r>
            <a:r>
              <a:rPr lang="tr-TR" b="1" dirty="0" smtClean="0"/>
              <a:t> ve Gülşah Mesnevisi</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37</a:t>
            </a:fld>
            <a:endParaRPr lang="tr-T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b="1" dirty="0" smtClean="0"/>
              <a:t>Uygurlar resim sanatında Orta Asya’da yaşadıkları kültür ortamının birçok etkilerini başarılı bir şekilde özümleyerek adata kendilerine has bir portre (oval yüz, badem gözeler, hafif kemerli burun ve küçük bir ağızdan oluşan yüz) sanatı geliştirmişler ve bu üslubu çeşitli kültür merkezlerine de ihraç etmişlerdir. </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38</a:t>
            </a:fld>
            <a:endParaRPr lang="tr-T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sz="1200" b="1" kern="1200" dirty="0" smtClean="0">
                <a:solidFill>
                  <a:schemeClr val="tx1"/>
                </a:solidFill>
                <a:latin typeface="+mn-lt"/>
                <a:ea typeface="+mn-ea"/>
                <a:cs typeface="+mn-cs"/>
              </a:rPr>
              <a:t>Fresk</a:t>
            </a:r>
          </a:p>
        </p:txBody>
      </p:sp>
      <p:sp>
        <p:nvSpPr>
          <p:cNvPr id="4" name="3 Slayt Numarası Yer Tutucusu"/>
          <p:cNvSpPr>
            <a:spLocks noGrp="1"/>
          </p:cNvSpPr>
          <p:nvPr>
            <p:ph type="sldNum" sz="quarter" idx="10"/>
          </p:nvPr>
        </p:nvSpPr>
        <p:spPr/>
        <p:txBody>
          <a:bodyPr/>
          <a:lstStyle/>
          <a:p>
            <a:fld id="{87A4FAD6-AB4D-408B-A59D-EFC600A054FE}" type="slidenum">
              <a:rPr lang="tr-TR" smtClean="0"/>
              <a:pPr/>
              <a:t>39</a:t>
            </a:fld>
            <a:endParaRPr lang="tr-T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algn="l" defTabSz="914400" rtl="0" eaLnBrk="1" latinLnBrk="0" hangingPunct="1"/>
            <a:r>
              <a:rPr lang="tr-TR" sz="1200" b="1" kern="1200" dirty="0" smtClean="0">
                <a:solidFill>
                  <a:schemeClr val="tx1"/>
                </a:solidFill>
                <a:latin typeface="+mn-lt"/>
                <a:ea typeface="+mn-ea"/>
                <a:cs typeface="+mn-cs"/>
              </a:rPr>
              <a:t>Fresk</a:t>
            </a:r>
          </a:p>
        </p:txBody>
      </p:sp>
      <p:sp>
        <p:nvSpPr>
          <p:cNvPr id="4" name="3 Slayt Numarası Yer Tutucusu"/>
          <p:cNvSpPr>
            <a:spLocks noGrp="1"/>
          </p:cNvSpPr>
          <p:nvPr>
            <p:ph type="sldNum" sz="quarter" idx="10"/>
          </p:nvPr>
        </p:nvSpPr>
        <p:spPr/>
        <p:txBody>
          <a:bodyPr/>
          <a:lstStyle/>
          <a:p>
            <a:fld id="{87A4FAD6-AB4D-408B-A59D-EFC600A054FE}" type="slidenum">
              <a:rPr lang="tr-TR" smtClean="0"/>
              <a:pPr/>
              <a:t>40</a:t>
            </a:fld>
            <a:endParaRPr lang="tr-T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Buda’nın </a:t>
            </a:r>
            <a:r>
              <a:rPr lang="tr-TR" dirty="0" err="1" smtClean="0"/>
              <a:t>Stupası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45</a:t>
            </a:fld>
            <a:endParaRPr lang="tr-T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Stupa</a:t>
            </a:r>
            <a:r>
              <a:rPr lang="tr-TR" dirty="0" smtClean="0"/>
              <a:t> örneği</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46</a:t>
            </a:fld>
            <a:endParaRPr lang="tr-T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47</a:t>
            </a:fld>
            <a:endParaRPr lang="tr-T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Hindistan’dan </a:t>
            </a:r>
            <a:r>
              <a:rPr lang="tr-TR" dirty="0" err="1" smtClean="0"/>
              <a:t>Stupa</a:t>
            </a:r>
            <a:r>
              <a:rPr lang="tr-TR" dirty="0" smtClean="0"/>
              <a:t> örneği (Pagoda)</a:t>
            </a:r>
            <a:r>
              <a:rPr lang="tr-TR" baseline="0" dirty="0" smtClean="0"/>
              <a:t> </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48</a:t>
            </a:fld>
            <a:endParaRPr lang="tr-T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Bursa </a:t>
            </a:r>
            <a:r>
              <a:rPr lang="tr-TR" dirty="0" err="1" smtClean="0"/>
              <a:t>Ulucami</a:t>
            </a:r>
            <a:r>
              <a:rPr lang="tr-TR" dirty="0" smtClean="0"/>
              <a:t>: Kare alt yapıdan kubbe eteğini hazırlayan sekizgene geçiş.</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51</a:t>
            </a:fld>
            <a:endParaRPr lang="tr-T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Peçenekler’den</a:t>
            </a:r>
            <a:r>
              <a:rPr lang="tr-TR" dirty="0" smtClean="0"/>
              <a:t> kalma Altın kaplar Viyana Müzesinde 9. YY.</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56</a:t>
            </a:fld>
            <a:endParaRPr lang="tr-T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Kurgan Örneği</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57</a:t>
            </a:fld>
            <a:endParaRPr lang="tr-T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Kazakistan Kurgan Örneği</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58</a:t>
            </a:fld>
            <a:endParaRPr lang="tr-T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Kurgandan </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59</a:t>
            </a:fld>
            <a:endParaRPr lang="tr-T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Tsarsky</a:t>
            </a:r>
            <a:r>
              <a:rPr lang="tr-TR" dirty="0" smtClean="0"/>
              <a:t> Kurganı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60</a:t>
            </a:fld>
            <a:endParaRPr lang="tr-T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Tsarsky</a:t>
            </a:r>
            <a:r>
              <a:rPr lang="tr-TR" dirty="0" smtClean="0"/>
              <a:t> Kurganı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61</a:t>
            </a:fld>
            <a:endParaRPr lang="tr-T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err="1" smtClean="0"/>
              <a:t>Tsarsky</a:t>
            </a:r>
            <a:r>
              <a:rPr lang="tr-TR" dirty="0" smtClean="0"/>
              <a:t> Kurganı</a:t>
            </a:r>
          </a:p>
          <a:p>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62</a:t>
            </a:fld>
            <a:endParaRPr lang="tr-T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err="1" smtClean="0"/>
              <a:t>Tsarsky</a:t>
            </a:r>
            <a:r>
              <a:rPr lang="tr-TR" dirty="0" smtClean="0"/>
              <a:t> Kurganı</a:t>
            </a:r>
          </a:p>
          <a:p>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63</a:t>
            </a:fld>
            <a:endParaRPr lang="tr-T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err="1" smtClean="0"/>
              <a:t>Tsarsky</a:t>
            </a:r>
            <a:r>
              <a:rPr lang="tr-TR" dirty="0" smtClean="0"/>
              <a:t> Kurganı</a:t>
            </a:r>
          </a:p>
          <a:p>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64</a:t>
            </a:fld>
            <a:endParaRPr lang="tr-T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err="1" smtClean="0"/>
              <a:t>Tsarsky</a:t>
            </a:r>
            <a:r>
              <a:rPr lang="tr-TR" dirty="0" smtClean="0"/>
              <a:t> Kurganı</a:t>
            </a:r>
          </a:p>
          <a:p>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65</a:t>
            </a:fld>
            <a:endParaRPr lang="tr-T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err="1" smtClean="0"/>
              <a:t>Tsarsky</a:t>
            </a:r>
            <a:r>
              <a:rPr lang="tr-TR" dirty="0" smtClean="0"/>
              <a:t> Kurganı</a:t>
            </a:r>
          </a:p>
          <a:p>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66</a:t>
            </a:fld>
            <a:endParaRPr lang="tr-T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Noin</a:t>
            </a:r>
            <a:r>
              <a:rPr lang="tr-TR" dirty="0" smtClean="0"/>
              <a:t> Ula Kurganı’ndan</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67</a:t>
            </a:fld>
            <a:endParaRPr lang="tr-T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Kurgan’dan altın zırh</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68</a:t>
            </a:fld>
            <a:endParaRPr lang="tr-T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Noin</a:t>
            </a:r>
            <a:r>
              <a:rPr lang="tr-TR" dirty="0" smtClean="0"/>
              <a:t> Ula Kurganı’ndan mücadele sahnesi</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70</a:t>
            </a:fld>
            <a:endParaRPr lang="tr-T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err="1" smtClean="0"/>
              <a:t>Noin</a:t>
            </a:r>
            <a:r>
              <a:rPr lang="tr-TR" dirty="0" smtClean="0"/>
              <a:t> Ula Kurganı’ndan Kumaş</a:t>
            </a:r>
          </a:p>
          <a:p>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71</a:t>
            </a:fld>
            <a:endParaRPr lang="tr-T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Noin</a:t>
            </a:r>
            <a:r>
              <a:rPr lang="tr-TR" dirty="0" smtClean="0"/>
              <a:t> ula Kurganı’ndan Bereket Motifli İşleme</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72</a:t>
            </a:fld>
            <a:endParaRPr lang="tr-T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Noin</a:t>
            </a:r>
            <a:r>
              <a:rPr lang="tr-TR" dirty="0" smtClean="0"/>
              <a:t> ula Kurganı’ndan İpek Yolu</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73</a:t>
            </a:fld>
            <a:endParaRPr lang="tr-T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Pazırık</a:t>
            </a:r>
            <a:r>
              <a:rPr lang="tr-TR" dirty="0" smtClean="0"/>
              <a:t> Kurganı’ndan İnsanlık Tarihinin (Dünyanın) bilinen ilk Halısı</a:t>
            </a:r>
            <a:endParaRPr lang="tr-TR" dirty="0"/>
          </a:p>
        </p:txBody>
      </p:sp>
      <p:sp>
        <p:nvSpPr>
          <p:cNvPr id="4" name="3 Slayt Numarası Yer Tutucusu"/>
          <p:cNvSpPr>
            <a:spLocks noGrp="1"/>
          </p:cNvSpPr>
          <p:nvPr>
            <p:ph type="sldNum" sz="quarter" idx="10"/>
          </p:nvPr>
        </p:nvSpPr>
        <p:spPr/>
        <p:txBody>
          <a:bodyPr/>
          <a:lstStyle/>
          <a:p>
            <a:fld id="{87A4FAD6-AB4D-408B-A59D-EFC600A054FE}" type="slidenum">
              <a:rPr lang="tr-TR" smtClean="0"/>
              <a:pPr/>
              <a:t>74</a:t>
            </a:fld>
            <a:endParaRPr lang="tr-T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Pazırık</a:t>
            </a:r>
            <a:r>
              <a:rPr lang="tr-TR" dirty="0" smtClean="0"/>
              <a:t> Kurganı’ndan </a:t>
            </a:r>
            <a:r>
              <a:rPr lang="tr-TR" smtClean="0"/>
              <a:t>Avlanma sahnesi</a:t>
            </a:r>
            <a:endParaRPr lang="tr-TR"/>
          </a:p>
        </p:txBody>
      </p:sp>
      <p:sp>
        <p:nvSpPr>
          <p:cNvPr id="4" name="3 Slayt Numarası Yer Tutucusu"/>
          <p:cNvSpPr>
            <a:spLocks noGrp="1"/>
          </p:cNvSpPr>
          <p:nvPr>
            <p:ph type="sldNum" sz="quarter" idx="10"/>
          </p:nvPr>
        </p:nvSpPr>
        <p:spPr/>
        <p:txBody>
          <a:bodyPr/>
          <a:lstStyle/>
          <a:p>
            <a:fld id="{87A4FAD6-AB4D-408B-A59D-EFC600A054FE}" type="slidenum">
              <a:rPr lang="tr-TR" smtClean="0"/>
              <a:pPr/>
              <a:t>75</a:t>
            </a:fld>
            <a:endParaRPr 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fld id="{D9F75050-0E15-4C5B-92B0-66D068882F1F}" type="datetimeFigureOut">
              <a:rPr lang="tr-TR" smtClean="0"/>
              <a:pPr/>
              <a:t>22.10.2013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D9F75050-0E15-4C5B-92B0-66D068882F1F}" type="datetimeFigureOut">
              <a:rPr lang="tr-TR" smtClean="0"/>
              <a:pPr/>
              <a:t>22.10.2013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fld id="{D9F75050-0E15-4C5B-92B0-66D068882F1F}" type="datetimeFigureOut">
              <a:rPr lang="tr-TR" smtClean="0"/>
              <a:pPr/>
              <a:t>22.10.2013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fld id="{D9F75050-0E15-4C5B-92B0-66D068882F1F}" type="datetimeFigureOut">
              <a:rPr lang="tr-TR" smtClean="0"/>
              <a:pPr/>
              <a:t>22.10.2013</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fld id="{D9F75050-0E15-4C5B-92B0-66D068882F1F}" type="datetimeFigureOut">
              <a:rPr lang="tr-TR" smtClean="0"/>
              <a:pPr/>
              <a:t>22.10.2013</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fld id="{D9F75050-0E15-4C5B-92B0-66D068882F1F}" type="datetimeFigureOut">
              <a:rPr lang="tr-TR" smtClean="0"/>
              <a:pPr/>
              <a:t>22.10.2013</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D9F75050-0E15-4C5B-92B0-66D068882F1F}" type="datetimeFigureOut">
              <a:rPr lang="tr-TR" smtClean="0"/>
              <a:pPr/>
              <a:t>22.10.2013</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D9F75050-0E15-4C5B-92B0-66D068882F1F}" type="datetimeFigureOut">
              <a:rPr lang="tr-TR" smtClean="0"/>
              <a:pPr/>
              <a:t>22.10.2013</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D9F75050-0E15-4C5B-92B0-66D068882F1F}" type="datetimeFigureOut">
              <a:rPr lang="tr-TR" smtClean="0"/>
              <a:pPr/>
              <a:t>22.10.2013</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D9F75050-0E15-4C5B-92B0-66D068882F1F}" type="datetimeFigureOut">
              <a:rPr lang="tr-TR" smtClean="0"/>
              <a:pPr/>
              <a:t>22.10.2013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D9F75050-0E15-4C5B-92B0-66D068882F1F}" type="datetimeFigureOut">
              <a:rPr lang="tr-TR" smtClean="0"/>
              <a:pPr/>
              <a:t>22.10.2013</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F75050-0E15-4C5B-92B0-66D068882F1F}" type="datetimeFigureOut">
              <a:rPr lang="tr-TR" smtClean="0"/>
              <a:pPr/>
              <a:t>22.10.2013</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DEFA8C-F947-479F-BE07-76B6B3F80BF1}"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hyperlink" Target="http://tr.wikipedia.org/wiki/%C4%B0kinci_Do%C4%9Fu_G%C3%B6kt%C3%BCrk_Ka%C4%9Fanl%C4%B1%C4%9F%C4%B1"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hyperlink" Target="http://tr.wikipedia.org/wiki/Vasili_Radlof" TargetMode="External"/><Relationship Id="rId3" Type="http://schemas.openxmlformats.org/officeDocument/2006/relationships/hyperlink" Target="http://tr.wikipedia.org/wiki/Orhun_Vadisi" TargetMode="External"/><Relationship Id="rId7" Type="http://schemas.openxmlformats.org/officeDocument/2006/relationships/hyperlink" Target="http://tr.wikipedia.org/wiki/T%C3%BCrkoloji" TargetMode="External"/><Relationship Id="rId2" Type="http://schemas.openxmlformats.org/officeDocument/2006/relationships/hyperlink" Target="http://tr.wikipedia.org/wiki/Mo%C4%9Folistan" TargetMode="External"/><Relationship Id="rId1" Type="http://schemas.openxmlformats.org/officeDocument/2006/relationships/slideLayout" Target="../slideLayouts/slideLayout7.xml"/><Relationship Id="rId6" Type="http://schemas.openxmlformats.org/officeDocument/2006/relationships/hyperlink" Target="http://tr.wikipedia.org/wiki/Rus" TargetMode="External"/><Relationship Id="rId5" Type="http://schemas.openxmlformats.org/officeDocument/2006/relationships/hyperlink" Target="http://tr.wikipedia.org/wiki/Vilhelm_Ludwig_Peter_Thomsen" TargetMode="External"/><Relationship Id="rId4" Type="http://schemas.openxmlformats.org/officeDocument/2006/relationships/hyperlink" Target="http://tr.wikipedia.org/wiki/Danimarka"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g03.blogcu.com/images/b/a/g/bagimsizrehberler/ef91abdf040761653efd13d563626b1c_1308862320.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img03.blogcu.com/images/b/a/g/bagimsizrehberler/8da83aebdb4b67fa3190a1d1c99e230e_1308862370.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332657"/>
            <a:ext cx="7772400" cy="936103"/>
          </a:xfrm>
        </p:spPr>
        <p:txBody>
          <a:bodyPr>
            <a:normAutofit fontScale="90000"/>
          </a:bodyPr>
          <a:lstStyle/>
          <a:p>
            <a:r>
              <a:rPr lang="tr-TR" b="1" dirty="0" smtClean="0"/>
              <a:t>Orta Asya Türk Devletlerinde Sanat</a:t>
            </a:r>
            <a:endParaRPr lang="tr-TR" b="1" dirty="0"/>
          </a:p>
        </p:txBody>
      </p:sp>
      <p:sp>
        <p:nvSpPr>
          <p:cNvPr id="3" name="2 Alt Başlık"/>
          <p:cNvSpPr>
            <a:spLocks noGrp="1"/>
          </p:cNvSpPr>
          <p:nvPr>
            <p:ph type="subTitle" idx="1"/>
          </p:nvPr>
        </p:nvSpPr>
        <p:spPr>
          <a:xfrm>
            <a:off x="179512" y="1196752"/>
            <a:ext cx="8784976" cy="5472608"/>
          </a:xfrm>
        </p:spPr>
        <p:txBody>
          <a:bodyPr>
            <a:normAutofit lnSpcReduction="10000"/>
          </a:bodyPr>
          <a:lstStyle/>
          <a:p>
            <a:pPr algn="just"/>
            <a:r>
              <a:rPr lang="tr-TR" dirty="0" smtClean="0">
                <a:latin typeface="Times New Roman" pitchFamily="18" charset="0"/>
                <a:cs typeface="Times New Roman" pitchFamily="18" charset="0"/>
              </a:rPr>
              <a:t>	</a:t>
            </a:r>
            <a:r>
              <a:rPr lang="tr-TR" dirty="0" smtClean="0">
                <a:solidFill>
                  <a:schemeClr val="tx1"/>
                </a:solidFill>
                <a:latin typeface="Times New Roman" pitchFamily="18" charset="0"/>
                <a:cs typeface="Times New Roman" pitchFamily="18" charset="0"/>
              </a:rPr>
              <a:t>Orta Asya Türk devletlerinden ikisi sanat tarihinde büyük rol oynamışlardır. Bunlardan biri Çince </a:t>
            </a:r>
            <a:r>
              <a:rPr lang="tr-TR" b="1" dirty="0" err="1" smtClean="0">
                <a:solidFill>
                  <a:schemeClr val="tx1"/>
                </a:solidFill>
                <a:latin typeface="Times New Roman" pitchFamily="18" charset="0"/>
                <a:cs typeface="Times New Roman" pitchFamily="18" charset="0"/>
              </a:rPr>
              <a:t>Vei</a:t>
            </a:r>
            <a:r>
              <a:rPr lang="tr-TR" b="1" dirty="0" smtClean="0">
                <a:solidFill>
                  <a:schemeClr val="tx1"/>
                </a:solidFill>
                <a:latin typeface="Times New Roman" pitchFamily="18" charset="0"/>
                <a:cs typeface="Times New Roman" pitchFamily="18" charset="0"/>
              </a:rPr>
              <a:t> </a:t>
            </a:r>
            <a:r>
              <a:rPr lang="tr-TR" dirty="0" smtClean="0">
                <a:solidFill>
                  <a:schemeClr val="tx1"/>
                </a:solidFill>
                <a:latin typeface="Times New Roman" pitchFamily="18" charset="0"/>
                <a:cs typeface="Times New Roman" pitchFamily="18" charset="0"/>
              </a:rPr>
              <a:t>adı altında 5. Yüzyılda Kuzey Çin’de devlet kurarak Budist sanatının ilerlemesi için gayretle çalışan </a:t>
            </a:r>
            <a:r>
              <a:rPr lang="tr-TR" b="1" dirty="0" err="1" smtClean="0">
                <a:solidFill>
                  <a:schemeClr val="tx1"/>
                </a:solidFill>
                <a:latin typeface="Times New Roman" pitchFamily="18" charset="0"/>
                <a:cs typeface="Times New Roman" pitchFamily="18" charset="0"/>
              </a:rPr>
              <a:t>Tapgaç</a:t>
            </a:r>
            <a:r>
              <a:rPr lang="tr-TR" b="1" dirty="0" smtClean="0">
                <a:solidFill>
                  <a:schemeClr val="tx1"/>
                </a:solidFill>
                <a:latin typeface="Times New Roman" pitchFamily="18" charset="0"/>
                <a:cs typeface="Times New Roman" pitchFamily="18" charset="0"/>
              </a:rPr>
              <a:t> Türkleri</a:t>
            </a:r>
            <a:r>
              <a:rPr lang="tr-TR" dirty="0" smtClean="0">
                <a:solidFill>
                  <a:schemeClr val="tx1"/>
                </a:solidFill>
                <a:latin typeface="Times New Roman" pitchFamily="18" charset="0"/>
                <a:cs typeface="Times New Roman" pitchFamily="18" charset="0"/>
              </a:rPr>
              <a:t>dir. </a:t>
            </a:r>
          </a:p>
          <a:p>
            <a:pPr algn="just"/>
            <a:r>
              <a:rPr lang="tr-TR" dirty="0" smtClean="0">
                <a:solidFill>
                  <a:schemeClr val="tx1"/>
                </a:solidFill>
                <a:latin typeface="Times New Roman" pitchFamily="18" charset="0"/>
                <a:cs typeface="Times New Roman" pitchFamily="18" charset="0"/>
              </a:rPr>
              <a:t>	</a:t>
            </a:r>
            <a:r>
              <a:rPr lang="tr-TR" dirty="0" err="1" smtClean="0">
                <a:solidFill>
                  <a:schemeClr val="tx1"/>
                </a:solidFill>
                <a:latin typeface="Times New Roman" pitchFamily="18" charset="0"/>
                <a:cs typeface="Times New Roman" pitchFamily="18" charset="0"/>
              </a:rPr>
              <a:t>Gobi</a:t>
            </a:r>
            <a:r>
              <a:rPr lang="tr-TR" dirty="0" smtClean="0">
                <a:solidFill>
                  <a:schemeClr val="tx1"/>
                </a:solidFill>
                <a:latin typeface="Times New Roman" pitchFamily="18" charset="0"/>
                <a:cs typeface="Times New Roman" pitchFamily="18" charset="0"/>
              </a:rPr>
              <a:t> çölü </a:t>
            </a:r>
            <a:r>
              <a:rPr lang="tr-TR" dirty="0" err="1" smtClean="0">
                <a:solidFill>
                  <a:schemeClr val="tx1"/>
                </a:solidFill>
                <a:latin typeface="Times New Roman" pitchFamily="18" charset="0"/>
                <a:cs typeface="Times New Roman" pitchFamily="18" charset="0"/>
              </a:rPr>
              <a:t>kıyısında</a:t>
            </a:r>
            <a:r>
              <a:rPr lang="tr-TR" b="1" dirty="0" err="1" smtClean="0">
                <a:solidFill>
                  <a:schemeClr val="tx1"/>
                </a:solidFill>
                <a:latin typeface="Times New Roman" pitchFamily="18" charset="0"/>
                <a:cs typeface="Times New Roman" pitchFamily="18" charset="0"/>
              </a:rPr>
              <a:t>Tunhuang</a:t>
            </a:r>
            <a:r>
              <a:rPr lang="tr-TR" dirty="0" err="1" smtClean="0">
                <a:solidFill>
                  <a:schemeClr val="tx1"/>
                </a:solidFill>
                <a:latin typeface="Times New Roman" pitchFamily="18" charset="0"/>
                <a:cs typeface="Times New Roman" pitchFamily="18" charset="0"/>
              </a:rPr>
              <a:t>’da</a:t>
            </a:r>
            <a:r>
              <a:rPr lang="tr-TR" dirty="0" smtClean="0">
                <a:solidFill>
                  <a:schemeClr val="tx1"/>
                </a:solidFill>
                <a:latin typeface="Times New Roman" pitchFamily="18" charset="0"/>
                <a:cs typeface="Times New Roman" pitchFamily="18" charset="0"/>
              </a:rPr>
              <a:t> heykel ve resim bakımından çok zengin olan mağara tapınakları bunların zamanında meydana gelmiştir. Burada kumaş sanatından alınan süslemelerle işlenen duvar resimleri onların öz çadır sanatını gösterir. </a:t>
            </a:r>
            <a:endParaRPr lang="tr-TR" dirty="0">
              <a:solidFill>
                <a:schemeClr val="tx1"/>
              </a:solidFill>
              <a:latin typeface="Times New Roman" pitchFamily="18" charset="0"/>
              <a:cs typeface="Times New Roman" pitchFamily="18" charset="0"/>
            </a:endParaRPr>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4294967295"/>
          </p:nvPr>
        </p:nvSpPr>
        <p:spPr>
          <a:xfrm>
            <a:off x="0" y="188913"/>
            <a:ext cx="8642350" cy="6480175"/>
          </a:xfrm>
        </p:spPr>
        <p:txBody>
          <a:bodyPr>
            <a:normAutofit/>
          </a:bodyPr>
          <a:lstStyle/>
          <a:p>
            <a:pPr algn="just">
              <a:buNone/>
            </a:pPr>
            <a:r>
              <a:rPr lang="tr-TR" dirty="0" smtClean="0"/>
              <a:t>		</a:t>
            </a:r>
            <a:r>
              <a:rPr lang="tr-TR" dirty="0" smtClean="0">
                <a:latin typeface="Times New Roman" pitchFamily="18" charset="0"/>
                <a:cs typeface="Times New Roman" pitchFamily="18" charset="0"/>
              </a:rPr>
              <a:t>Saraydaki modaya göre kağan ailesinden herkes </a:t>
            </a:r>
            <a:r>
              <a:rPr lang="tr-TR" dirty="0" smtClean="0">
                <a:solidFill>
                  <a:srgbClr val="FFFF00"/>
                </a:solidFill>
                <a:latin typeface="Times New Roman" pitchFamily="18" charset="0"/>
                <a:cs typeface="Times New Roman" pitchFamily="18" charset="0"/>
              </a:rPr>
              <a:t>Buda</a:t>
            </a:r>
            <a:r>
              <a:rPr lang="tr-TR" dirty="0" smtClean="0">
                <a:latin typeface="Times New Roman" pitchFamily="18" charset="0"/>
                <a:cs typeface="Times New Roman" pitchFamily="18" charset="0"/>
              </a:rPr>
              <a:t> dininin </a:t>
            </a:r>
            <a:r>
              <a:rPr lang="tr-TR" dirty="0" smtClean="0">
                <a:solidFill>
                  <a:srgbClr val="FFFF00"/>
                </a:solidFill>
                <a:latin typeface="Times New Roman" pitchFamily="18" charset="0"/>
                <a:cs typeface="Times New Roman" pitchFamily="18" charset="0"/>
              </a:rPr>
              <a:t>heykel yapma sanatını </a:t>
            </a:r>
            <a:r>
              <a:rPr lang="tr-TR" dirty="0" smtClean="0">
                <a:latin typeface="Times New Roman" pitchFamily="18" charset="0"/>
                <a:cs typeface="Times New Roman" pitchFamily="18" charset="0"/>
              </a:rPr>
              <a:t>öğrenmeye zorunlu tutulurdu ki bu kendilerinin Budist sanatla ne kadar ilgili olduklarını gösterir. Ancak bu sanatı öğrendikten sonra saraydaki kızlarla evlenme hakkı kazanılıyordu. </a:t>
            </a:r>
          </a:p>
          <a:p>
            <a:pPr algn="just">
              <a:buNone/>
            </a:pPr>
            <a:r>
              <a:rPr lang="tr-TR" dirty="0" smtClean="0">
                <a:latin typeface="Times New Roman" pitchFamily="18" charset="0"/>
                <a:cs typeface="Times New Roman" pitchFamily="18" charset="0"/>
              </a:rPr>
              <a:t>		Kibar saray kadınlarının mezarlarında bulunan </a:t>
            </a:r>
            <a:r>
              <a:rPr lang="tr-TR" dirty="0" smtClean="0">
                <a:solidFill>
                  <a:srgbClr val="FFFF00"/>
                </a:solidFill>
                <a:latin typeface="Times New Roman" pitchFamily="18" charset="0"/>
                <a:cs typeface="Times New Roman" pitchFamily="18" charset="0"/>
              </a:rPr>
              <a:t>topraktan yapılmış küçük heykelleri </a:t>
            </a:r>
            <a:r>
              <a:rPr lang="tr-TR" dirty="0" smtClean="0">
                <a:latin typeface="Times New Roman" pitchFamily="18" charset="0"/>
                <a:cs typeface="Times New Roman" pitchFamily="18" charset="0"/>
              </a:rPr>
              <a:t>en seçme çağdaş modalar ile boy ölçüşecek kadar </a:t>
            </a:r>
            <a:r>
              <a:rPr lang="tr-TR" dirty="0" smtClean="0">
                <a:solidFill>
                  <a:srgbClr val="FF0000"/>
                </a:solidFill>
                <a:latin typeface="Times New Roman" pitchFamily="18" charset="0"/>
                <a:cs typeface="Times New Roman" pitchFamily="18" charset="0"/>
              </a:rPr>
              <a:t>ince bir zevk işi</a:t>
            </a:r>
            <a:r>
              <a:rPr lang="tr-TR" dirty="0" smtClean="0">
                <a:latin typeface="Times New Roman" pitchFamily="18" charset="0"/>
                <a:cs typeface="Times New Roman" pitchFamily="18" charset="0"/>
              </a:rPr>
              <a:t>dir.</a:t>
            </a:r>
            <a:endParaRPr lang="tr-TR"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Alt Başlık"/>
          <p:cNvSpPr>
            <a:spLocks noGrp="1"/>
          </p:cNvSpPr>
          <p:nvPr>
            <p:ph type="subTitle" idx="4294967295"/>
          </p:nvPr>
        </p:nvSpPr>
        <p:spPr>
          <a:xfrm>
            <a:off x="0" y="188913"/>
            <a:ext cx="8785225" cy="6669087"/>
          </a:xfrm>
        </p:spPr>
        <p:txBody>
          <a:bodyPr>
            <a:normAutofit fontScale="92500" lnSpcReduction="10000"/>
          </a:bodyPr>
          <a:lstStyle/>
          <a:p>
            <a:pPr algn="just">
              <a:buNone/>
            </a:pPr>
            <a:r>
              <a:rPr lang="tr-TR" dirty="0" smtClean="0"/>
              <a:t>		</a:t>
            </a:r>
            <a:r>
              <a:rPr lang="tr-TR" dirty="0" smtClean="0">
                <a:latin typeface="Times New Roman" pitchFamily="18" charset="0"/>
                <a:cs typeface="Times New Roman" pitchFamily="18" charset="0"/>
              </a:rPr>
              <a:t>Doğu Türkistan’da Tarım bölgesi eski bir kültür bölgesidir. Buranın önemi her şeyden önce İran ile Çin, yani I. 1000’deki iki büyük kültür çevresi arasında bulunmasından ileri gelir. </a:t>
            </a:r>
          </a:p>
          <a:p>
            <a:pPr algn="just">
              <a:buNone/>
            </a:pPr>
            <a:r>
              <a:rPr lang="tr-TR" dirty="0" smtClean="0">
                <a:latin typeface="Times New Roman" pitchFamily="18" charset="0"/>
                <a:cs typeface="Times New Roman" pitchFamily="18" charset="0"/>
              </a:rPr>
              <a:t>		Dünyanın en tanınmış ticaret yolu olan </a:t>
            </a:r>
            <a:r>
              <a:rPr lang="tr-TR" b="1" dirty="0" smtClean="0">
                <a:solidFill>
                  <a:srgbClr val="FFFF00"/>
                </a:solidFill>
                <a:latin typeface="Times New Roman" pitchFamily="18" charset="0"/>
                <a:cs typeface="Times New Roman" pitchFamily="18" charset="0"/>
              </a:rPr>
              <a:t>İpek Yolu </a:t>
            </a:r>
            <a:r>
              <a:rPr lang="tr-TR" dirty="0" smtClean="0">
                <a:latin typeface="Times New Roman" pitchFamily="18" charset="0"/>
                <a:cs typeface="Times New Roman" pitchFamily="18" charset="0"/>
              </a:rPr>
              <a:t>boyunca kuzey ve güney dağlarının etekleri M.Ö. 3., M.S. 13. Yüzyıl arasında parlak kültürel çalışmalara sahne olmuş, bundan sonra </a:t>
            </a:r>
            <a:r>
              <a:rPr lang="tr-TR" b="1" dirty="0" smtClean="0">
                <a:solidFill>
                  <a:srgbClr val="FFFF00"/>
                </a:solidFill>
                <a:latin typeface="Times New Roman" pitchFamily="18" charset="0"/>
                <a:cs typeface="Times New Roman" pitchFamily="18" charset="0"/>
              </a:rPr>
              <a:t>Moğol </a:t>
            </a:r>
            <a:r>
              <a:rPr lang="tr-TR" b="1" dirty="0">
                <a:solidFill>
                  <a:srgbClr val="FFFF00"/>
                </a:solidFill>
                <a:latin typeface="Times New Roman" pitchFamily="18" charset="0"/>
                <a:cs typeface="Times New Roman" pitchFamily="18" charset="0"/>
              </a:rPr>
              <a:t>yayılması</a:t>
            </a:r>
            <a:r>
              <a:rPr lang="tr-TR" b="1" dirty="0" smtClean="0">
                <a:solidFill>
                  <a:srgbClr val="FFFF00"/>
                </a:solidFill>
                <a:latin typeface="Times New Roman" pitchFamily="18" charset="0"/>
                <a:cs typeface="Times New Roman" pitchFamily="18" charset="0"/>
              </a:rPr>
              <a:t> </a:t>
            </a:r>
            <a:r>
              <a:rPr lang="tr-TR" dirty="0" smtClean="0">
                <a:latin typeface="Times New Roman" pitchFamily="18" charset="0"/>
                <a:cs typeface="Times New Roman" pitchFamily="18" charset="0"/>
              </a:rPr>
              <a:t>ile bu bölge terk edilmiş ve çöller arasında kaybolmuştur. </a:t>
            </a:r>
          </a:p>
          <a:p>
            <a:pPr algn="just">
              <a:buNone/>
            </a:pPr>
            <a:r>
              <a:rPr lang="tr-TR" dirty="0" smtClean="0">
                <a:latin typeface="Times New Roman" pitchFamily="18" charset="0"/>
                <a:cs typeface="Times New Roman" pitchFamily="18" charset="0"/>
              </a:rPr>
              <a:t>		Son zamanlarda, buraları çok ilgi çeken bir araştırma alanı haline geldi. İlk çığırı açan İsveçli </a:t>
            </a:r>
            <a:r>
              <a:rPr lang="tr-TR" b="1" dirty="0" err="1" smtClean="0">
                <a:latin typeface="Times New Roman" pitchFamily="18" charset="0"/>
                <a:cs typeface="Times New Roman" pitchFamily="18" charset="0"/>
              </a:rPr>
              <a:t>Hedin</a:t>
            </a:r>
            <a:r>
              <a:rPr lang="tr-TR" dirty="0" smtClean="0">
                <a:latin typeface="Times New Roman" pitchFamily="18" charset="0"/>
                <a:cs typeface="Times New Roman" pitchFamily="18" charset="0"/>
              </a:rPr>
              <a:t> olmuş, ondan sonra Fransız </a:t>
            </a:r>
            <a:r>
              <a:rPr lang="tr-TR" b="1" dirty="0" err="1" smtClean="0">
                <a:latin typeface="Times New Roman" pitchFamily="18" charset="0"/>
                <a:cs typeface="Times New Roman" pitchFamily="18" charset="0"/>
              </a:rPr>
              <a:t>Pelliot</a:t>
            </a:r>
            <a:r>
              <a:rPr lang="tr-TR" dirty="0" smtClean="0">
                <a:latin typeface="Times New Roman" pitchFamily="18" charset="0"/>
                <a:cs typeface="Times New Roman" pitchFamily="18" charset="0"/>
              </a:rPr>
              <a:t>, İngiliz </a:t>
            </a:r>
            <a:r>
              <a:rPr lang="tr-TR" b="1" dirty="0" err="1" smtClean="0">
                <a:latin typeface="Times New Roman" pitchFamily="18" charset="0"/>
                <a:cs typeface="Times New Roman" pitchFamily="18" charset="0"/>
              </a:rPr>
              <a:t>Aurel</a:t>
            </a:r>
            <a:r>
              <a:rPr lang="tr-TR" b="1" dirty="0" smtClean="0">
                <a:latin typeface="Times New Roman" pitchFamily="18" charset="0"/>
                <a:cs typeface="Times New Roman" pitchFamily="18" charset="0"/>
              </a:rPr>
              <a:t> </a:t>
            </a:r>
            <a:r>
              <a:rPr lang="tr-TR" b="1" dirty="0" err="1" smtClean="0">
                <a:latin typeface="Times New Roman" pitchFamily="18" charset="0"/>
                <a:cs typeface="Times New Roman" pitchFamily="18" charset="0"/>
              </a:rPr>
              <a:t>Stein</a:t>
            </a:r>
            <a:r>
              <a:rPr lang="tr-TR" b="1" dirty="0" smtClean="0">
                <a:latin typeface="Times New Roman" pitchFamily="18" charset="0"/>
                <a:cs typeface="Times New Roman" pitchFamily="18" charset="0"/>
              </a:rPr>
              <a:t> </a:t>
            </a:r>
            <a:r>
              <a:rPr lang="tr-TR" dirty="0" smtClean="0">
                <a:latin typeface="Times New Roman" pitchFamily="18" charset="0"/>
                <a:cs typeface="Times New Roman" pitchFamily="18" charset="0"/>
              </a:rPr>
              <a:t>, Almanlardan </a:t>
            </a:r>
            <a:r>
              <a:rPr lang="tr-TR" b="1" dirty="0" err="1" smtClean="0">
                <a:latin typeface="Times New Roman" pitchFamily="18" charset="0"/>
                <a:cs typeface="Times New Roman" pitchFamily="18" charset="0"/>
              </a:rPr>
              <a:t>Von</a:t>
            </a:r>
            <a:r>
              <a:rPr lang="tr-TR" b="1" dirty="0" smtClean="0">
                <a:latin typeface="Times New Roman" pitchFamily="18" charset="0"/>
                <a:cs typeface="Times New Roman" pitchFamily="18" charset="0"/>
              </a:rPr>
              <a:t> </a:t>
            </a:r>
            <a:r>
              <a:rPr lang="tr-TR" b="1" dirty="0" err="1" smtClean="0">
                <a:latin typeface="Times New Roman" pitchFamily="18" charset="0"/>
                <a:cs typeface="Times New Roman" pitchFamily="18" charset="0"/>
              </a:rPr>
              <a:t>Le</a:t>
            </a:r>
            <a:r>
              <a:rPr lang="tr-TR" b="1" dirty="0" smtClean="0">
                <a:latin typeface="Times New Roman" pitchFamily="18" charset="0"/>
                <a:cs typeface="Times New Roman" pitchFamily="18" charset="0"/>
              </a:rPr>
              <a:t> </a:t>
            </a:r>
            <a:r>
              <a:rPr lang="tr-TR" b="1" dirty="0" err="1" smtClean="0">
                <a:latin typeface="Times New Roman" pitchFamily="18" charset="0"/>
                <a:cs typeface="Times New Roman" pitchFamily="18" charset="0"/>
              </a:rPr>
              <a:t>Cog</a:t>
            </a:r>
            <a:r>
              <a:rPr lang="tr-TR" b="1" dirty="0" smtClean="0">
                <a:latin typeface="Times New Roman" pitchFamily="18" charset="0"/>
                <a:cs typeface="Times New Roman" pitchFamily="18" charset="0"/>
              </a:rPr>
              <a:t> </a:t>
            </a:r>
            <a:r>
              <a:rPr lang="tr-TR" dirty="0" smtClean="0">
                <a:latin typeface="Times New Roman" pitchFamily="18" charset="0"/>
                <a:cs typeface="Times New Roman" pitchFamily="18" charset="0"/>
              </a:rPr>
              <a:t>ve </a:t>
            </a:r>
            <a:r>
              <a:rPr lang="tr-TR" b="1" dirty="0" err="1" smtClean="0">
                <a:latin typeface="Times New Roman" pitchFamily="18" charset="0"/>
                <a:cs typeface="Times New Roman" pitchFamily="18" charset="0"/>
              </a:rPr>
              <a:t>Grünvedel</a:t>
            </a:r>
            <a:r>
              <a:rPr lang="tr-TR" b="1" dirty="0" smtClean="0">
                <a:latin typeface="Times New Roman" pitchFamily="18" charset="0"/>
                <a:cs typeface="Times New Roman" pitchFamily="18" charset="0"/>
              </a:rPr>
              <a:t> </a:t>
            </a:r>
            <a:r>
              <a:rPr lang="tr-TR" dirty="0" smtClean="0">
                <a:latin typeface="Times New Roman" pitchFamily="18" charset="0"/>
                <a:cs typeface="Times New Roman" pitchFamily="18" charset="0"/>
              </a:rPr>
              <a:t>onun yolunda ilerlemişlerdir.</a:t>
            </a:r>
            <a:endParaRPr lang="tr-TR"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img03.blogcu.com/images/b/a/g/bagimsizrehberler/af206fcffd11e72b5e8a2f056b5b30d0_1308862411.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img03.blogcu.com/images/b/a/g/bagimsizrehberler/f168419581103d4c4c4b2e40326a0d14_1308862432.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Alt Başlık"/>
          <p:cNvSpPr>
            <a:spLocks noGrp="1"/>
          </p:cNvSpPr>
          <p:nvPr>
            <p:ph type="subTitle" idx="4294967295"/>
          </p:nvPr>
        </p:nvSpPr>
        <p:spPr>
          <a:xfrm>
            <a:off x="0" y="188913"/>
            <a:ext cx="8713788" cy="6669087"/>
          </a:xfrm>
        </p:spPr>
        <p:txBody>
          <a:bodyPr>
            <a:normAutofit lnSpcReduction="10000"/>
          </a:bodyPr>
          <a:lstStyle/>
          <a:p>
            <a:pPr algn="just">
              <a:buNone/>
            </a:pPr>
            <a:r>
              <a:rPr lang="tr-TR" dirty="0" smtClean="0"/>
              <a:t>		</a:t>
            </a:r>
            <a:r>
              <a:rPr lang="tr-TR" dirty="0" smtClean="0">
                <a:latin typeface="Times New Roman" pitchFamily="18" charset="0"/>
                <a:cs typeface="Times New Roman" pitchFamily="18" charset="0"/>
              </a:rPr>
              <a:t>Milattan önce ikinci yüzyıldan itibaren </a:t>
            </a:r>
            <a:r>
              <a:rPr lang="tr-TR" b="1" dirty="0" smtClean="0">
                <a:latin typeface="Times New Roman" pitchFamily="18" charset="0"/>
                <a:cs typeface="Times New Roman" pitchFamily="18" charset="0"/>
              </a:rPr>
              <a:t>Hunlar</a:t>
            </a:r>
            <a:r>
              <a:rPr lang="tr-TR" dirty="0" smtClean="0">
                <a:latin typeface="Times New Roman" pitchFamily="18" charset="0"/>
                <a:cs typeface="Times New Roman" pitchFamily="18" charset="0"/>
              </a:rPr>
              <a:t>, 4.yüzyılda </a:t>
            </a:r>
            <a:r>
              <a:rPr lang="tr-TR" b="1" dirty="0" err="1" smtClean="0">
                <a:latin typeface="Times New Roman" pitchFamily="18" charset="0"/>
                <a:cs typeface="Times New Roman" pitchFamily="18" charset="0"/>
              </a:rPr>
              <a:t>Akhunlar</a:t>
            </a:r>
            <a:r>
              <a:rPr lang="tr-TR" dirty="0" smtClean="0">
                <a:latin typeface="Times New Roman" pitchFamily="18" charset="0"/>
                <a:cs typeface="Times New Roman" pitchFamily="18" charset="0"/>
              </a:rPr>
              <a:t>, 5 ve 6.yüzyılda </a:t>
            </a:r>
            <a:r>
              <a:rPr lang="tr-TR" b="1" dirty="0" smtClean="0">
                <a:latin typeface="Times New Roman" pitchFamily="18" charset="0"/>
                <a:cs typeface="Times New Roman" pitchFamily="18" charset="0"/>
              </a:rPr>
              <a:t>Oğuzlar </a:t>
            </a:r>
            <a:r>
              <a:rPr lang="tr-TR" dirty="0" smtClean="0">
                <a:latin typeface="Times New Roman" pitchFamily="18" charset="0"/>
                <a:cs typeface="Times New Roman" pitchFamily="18" charset="0"/>
              </a:rPr>
              <a:t>ve </a:t>
            </a:r>
            <a:r>
              <a:rPr lang="tr-TR" b="1" dirty="0" err="1" smtClean="0">
                <a:latin typeface="Times New Roman" pitchFamily="18" charset="0"/>
                <a:cs typeface="Times New Roman" pitchFamily="18" charset="0"/>
              </a:rPr>
              <a:t>Tapgaç</a:t>
            </a:r>
            <a:r>
              <a:rPr lang="tr-TR" b="1" dirty="0" smtClean="0">
                <a:latin typeface="Times New Roman" pitchFamily="18" charset="0"/>
                <a:cs typeface="Times New Roman" pitchFamily="18" charset="0"/>
              </a:rPr>
              <a:t> Türkleri</a:t>
            </a:r>
            <a:r>
              <a:rPr lang="tr-TR" dirty="0" smtClean="0">
                <a:latin typeface="Times New Roman" pitchFamily="18" charset="0"/>
                <a:cs typeface="Times New Roman" pitchFamily="18" charset="0"/>
              </a:rPr>
              <a:t>, nihayet 7.yüzyıl sonunda doğudan gelen </a:t>
            </a:r>
            <a:r>
              <a:rPr lang="tr-TR" b="1" dirty="0" smtClean="0">
                <a:latin typeface="Times New Roman" pitchFamily="18" charset="0"/>
                <a:cs typeface="Times New Roman" pitchFamily="18" charset="0"/>
              </a:rPr>
              <a:t>Uygurlar </a:t>
            </a:r>
            <a:r>
              <a:rPr lang="tr-TR" dirty="0" smtClean="0">
                <a:latin typeface="Times New Roman" pitchFamily="18" charset="0"/>
                <a:cs typeface="Times New Roman" pitchFamily="18" charset="0"/>
              </a:rPr>
              <a:t>burada yerleşmişlerdir. </a:t>
            </a:r>
          </a:p>
          <a:p>
            <a:pPr algn="just">
              <a:buNone/>
            </a:pPr>
            <a:r>
              <a:rPr lang="tr-TR" dirty="0" smtClean="0">
                <a:latin typeface="Times New Roman" pitchFamily="18" charset="0"/>
                <a:cs typeface="Times New Roman" pitchFamily="18" charset="0"/>
              </a:rPr>
              <a:t>		</a:t>
            </a:r>
            <a:r>
              <a:rPr lang="tr-TR" b="1" dirty="0">
                <a:latin typeface="Times New Roman" pitchFamily="18" charset="0"/>
                <a:cs typeface="Times New Roman" pitchFamily="18" charset="0"/>
              </a:rPr>
              <a:t>Uygurlar</a:t>
            </a:r>
            <a:r>
              <a:rPr lang="tr-TR" dirty="0" smtClean="0">
                <a:latin typeface="Times New Roman" pitchFamily="18" charset="0"/>
                <a:cs typeface="Times New Roman" pitchFamily="18" charset="0"/>
              </a:rPr>
              <a:t> 9.yüzyıl ortasından sonra bütün bölgeyi ele geçirerek uzun zaman buralarda kalmışlardır. 13.yüzyıl sonunda Moğol yayılması ile Uygur devletine son verilmiş ve Tarım bölgesi kültürü de böylece sona ermiştir. Burada yapılan araştırmalarda </a:t>
            </a:r>
            <a:r>
              <a:rPr lang="tr-TR" b="1" dirty="0" smtClean="0">
                <a:solidFill>
                  <a:srgbClr val="FF0000"/>
                </a:solidFill>
                <a:latin typeface="Times New Roman" pitchFamily="18" charset="0"/>
                <a:cs typeface="Times New Roman" pitchFamily="18" charset="0"/>
              </a:rPr>
              <a:t>17 dilde ve 24 çeşit yazı yazılmış </a:t>
            </a:r>
            <a:r>
              <a:rPr lang="tr-TR" dirty="0" smtClean="0">
                <a:latin typeface="Times New Roman" pitchFamily="18" charset="0"/>
                <a:cs typeface="Times New Roman" pitchFamily="18" charset="0"/>
              </a:rPr>
              <a:t>birçok kitaplar bulunmuştur ki, </a:t>
            </a:r>
            <a:r>
              <a:rPr lang="tr-TR" b="1" dirty="0" smtClean="0">
                <a:solidFill>
                  <a:srgbClr val="FF0000"/>
                </a:solidFill>
                <a:latin typeface="Times New Roman" pitchFamily="18" charset="0"/>
                <a:cs typeface="Times New Roman" pitchFamily="18" charset="0"/>
              </a:rPr>
              <a:t>bu kültür zenginliğini gösterir.</a:t>
            </a:r>
            <a:r>
              <a:rPr lang="tr-TR" b="1" dirty="0" smtClean="0">
                <a:latin typeface="Times New Roman" pitchFamily="18" charset="0"/>
                <a:cs typeface="Times New Roman" pitchFamily="18" charset="0"/>
              </a:rPr>
              <a:t> </a:t>
            </a:r>
            <a:r>
              <a:rPr lang="tr-TR" dirty="0" smtClean="0">
                <a:latin typeface="Times New Roman" pitchFamily="18" charset="0"/>
                <a:cs typeface="Times New Roman" pitchFamily="18" charset="0"/>
              </a:rPr>
              <a:t>Din bakımından da çok karışık bir durum vardı, fakat asıl din </a:t>
            </a:r>
            <a:r>
              <a:rPr lang="tr-TR" b="1" dirty="0" smtClean="0">
                <a:solidFill>
                  <a:srgbClr val="FF0000"/>
                </a:solidFill>
                <a:latin typeface="Times New Roman" pitchFamily="18" charset="0"/>
                <a:cs typeface="Times New Roman" pitchFamily="18" charset="0"/>
              </a:rPr>
              <a:t>Budizm</a:t>
            </a:r>
            <a:r>
              <a:rPr lang="tr-TR" dirty="0" smtClean="0">
                <a:latin typeface="Times New Roman" pitchFamily="18" charset="0"/>
                <a:cs typeface="Times New Roman" pitchFamily="18" charset="0"/>
              </a:rPr>
              <a:t>’di.</a:t>
            </a:r>
            <a:endParaRPr lang="tr-TR"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Alt Başlık"/>
          <p:cNvSpPr>
            <a:spLocks noGrp="1"/>
          </p:cNvSpPr>
          <p:nvPr>
            <p:ph type="subTitle" idx="4294967295"/>
          </p:nvPr>
        </p:nvSpPr>
        <p:spPr>
          <a:xfrm>
            <a:off x="0" y="188913"/>
            <a:ext cx="8964613" cy="6669087"/>
          </a:xfrm>
        </p:spPr>
        <p:txBody>
          <a:bodyPr>
            <a:normAutofit/>
          </a:bodyPr>
          <a:lstStyle/>
          <a:p>
            <a:pPr algn="just">
              <a:buNone/>
            </a:pPr>
            <a:r>
              <a:rPr lang="tr-TR" dirty="0" smtClean="0"/>
              <a:t>		Uygurlar </a:t>
            </a:r>
            <a:r>
              <a:rPr lang="tr-TR" b="1" dirty="0" smtClean="0"/>
              <a:t>Şaman </a:t>
            </a:r>
            <a:r>
              <a:rPr lang="tr-TR" dirty="0" smtClean="0"/>
              <a:t>dinine bağlı idiler, fakat 762’de </a:t>
            </a:r>
            <a:r>
              <a:rPr lang="tr-TR" b="1" dirty="0" err="1" smtClean="0"/>
              <a:t>Maniheizm</a:t>
            </a:r>
            <a:r>
              <a:rPr lang="tr-TR" dirty="0" err="1" smtClean="0"/>
              <a:t>’i</a:t>
            </a:r>
            <a:r>
              <a:rPr lang="tr-TR" dirty="0" smtClean="0"/>
              <a:t> devlet dini olarak kabul ettiler: </a:t>
            </a:r>
            <a:r>
              <a:rPr lang="tr-TR" b="1" dirty="0" smtClean="0"/>
              <a:t>Mani </a:t>
            </a:r>
            <a:r>
              <a:rPr lang="tr-TR" dirty="0" smtClean="0"/>
              <a:t>3.yüzyılda yaşamış bir İranlıdır, onun dini </a:t>
            </a:r>
            <a:r>
              <a:rPr lang="tr-TR" b="1" dirty="0" smtClean="0"/>
              <a:t>Musevi, Zerdüşt, </a:t>
            </a:r>
            <a:r>
              <a:rPr lang="tr-TR" b="1" dirty="0" err="1" smtClean="0"/>
              <a:t>Budha</a:t>
            </a:r>
            <a:r>
              <a:rPr lang="tr-TR" b="1" dirty="0" smtClean="0"/>
              <a:t> ve Hıristiyanlık </a:t>
            </a:r>
            <a:r>
              <a:rPr lang="tr-TR" dirty="0" smtClean="0"/>
              <a:t>gibi o zamanın büyük dinlerini birleştirmek istiyor, bu yolda </a:t>
            </a:r>
            <a:r>
              <a:rPr lang="tr-TR" b="1" dirty="0" err="1" smtClean="0"/>
              <a:t>gnostik</a:t>
            </a:r>
            <a:r>
              <a:rPr lang="tr-TR" b="1" dirty="0" smtClean="0"/>
              <a:t> </a:t>
            </a:r>
            <a:r>
              <a:rPr lang="tr-TR" dirty="0" smtClean="0"/>
              <a:t>felsefeye dayanıyordu. İran’da Zerdüşt dini resmi din olunca, </a:t>
            </a:r>
            <a:r>
              <a:rPr lang="tr-TR" dirty="0" err="1" smtClean="0"/>
              <a:t>Maniheizm</a:t>
            </a:r>
            <a:r>
              <a:rPr lang="tr-TR" dirty="0" smtClean="0"/>
              <a:t> yasak edilmiş ve 276’da Mani öldürülmüştür. Uygurların o zaman fikir bakımından çok yüksek olan bu dini resmi din olarak seçmeleri çok yüksek bir kültürleri olduğunu gösterir. Bundan sonra artık yalnız </a:t>
            </a:r>
            <a:r>
              <a:rPr lang="tr-TR" b="1" dirty="0" smtClean="0"/>
              <a:t>İslam dini </a:t>
            </a:r>
            <a:r>
              <a:rPr lang="tr-TR" dirty="0" smtClean="0"/>
              <a:t>yavaş yavaş, fakat kuvvetle yayılarak sonunda yalnız başına yerleşmiştir.</a:t>
            </a:r>
            <a:endParaRPr lang="tr-T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img03.blogcu.com/images/b/a/g/bagimsizrehberler/2889bcf247e9f44739aebb9d320247cc_1308862477.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img03.blogcu.com/images/b/a/g/bagimsizrehberler/ffb377b3a3893a982c3b6513d09d1efc_1308862501.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Alt Başlık"/>
          <p:cNvSpPr>
            <a:spLocks noGrp="1"/>
          </p:cNvSpPr>
          <p:nvPr>
            <p:ph type="subTitle" idx="4294967295"/>
          </p:nvPr>
        </p:nvSpPr>
        <p:spPr>
          <a:xfrm>
            <a:off x="0" y="260350"/>
            <a:ext cx="8964613" cy="6408738"/>
          </a:xfrm>
        </p:spPr>
        <p:txBody>
          <a:bodyPr>
            <a:normAutofit/>
          </a:bodyPr>
          <a:lstStyle/>
          <a:p>
            <a:pPr algn="just">
              <a:buNone/>
            </a:pPr>
            <a:r>
              <a:rPr lang="tr-TR" b="1" dirty="0" smtClean="0">
                <a:solidFill>
                  <a:schemeClr val="tx1"/>
                </a:solidFill>
                <a:latin typeface="Times New Roman" pitchFamily="18" charset="0"/>
                <a:cs typeface="Times New Roman" pitchFamily="18" charset="0"/>
              </a:rPr>
              <a:t>Aplike: </a:t>
            </a:r>
            <a:r>
              <a:rPr lang="tr-TR" dirty="0" smtClean="0">
                <a:solidFill>
                  <a:schemeClr val="tx1"/>
                </a:solidFill>
                <a:latin typeface="Times New Roman" pitchFamily="18" charset="0"/>
                <a:cs typeface="Times New Roman" pitchFamily="18" charset="0"/>
              </a:rPr>
              <a:t>Kumaş üzerine renkli parçaların yapıştırılmasıyla elde edilen süsleme</a:t>
            </a:r>
          </a:p>
          <a:p>
            <a:pPr algn="just">
              <a:buNone/>
            </a:pPr>
            <a:r>
              <a:rPr lang="tr-TR" b="1" dirty="0" smtClean="0">
                <a:solidFill>
                  <a:schemeClr val="tx1"/>
                </a:solidFill>
                <a:latin typeface="Times New Roman" pitchFamily="18" charset="0"/>
                <a:cs typeface="Times New Roman" pitchFamily="18" charset="0"/>
              </a:rPr>
              <a:t>Figür: </a:t>
            </a:r>
            <a:r>
              <a:rPr lang="tr-TR" dirty="0" smtClean="0">
                <a:solidFill>
                  <a:schemeClr val="tx1"/>
                </a:solidFill>
                <a:latin typeface="Times New Roman" pitchFamily="18" charset="0"/>
                <a:cs typeface="Times New Roman" pitchFamily="18" charset="0"/>
              </a:rPr>
              <a:t>İnsan ve hayvan şekli</a:t>
            </a:r>
          </a:p>
          <a:p>
            <a:pPr algn="just">
              <a:buNone/>
            </a:pPr>
            <a:r>
              <a:rPr lang="tr-TR" b="1" dirty="0" smtClean="0">
                <a:solidFill>
                  <a:schemeClr val="tx1"/>
                </a:solidFill>
                <a:latin typeface="Times New Roman" pitchFamily="18" charset="0"/>
                <a:cs typeface="Times New Roman" pitchFamily="18" charset="0"/>
              </a:rPr>
              <a:t>Kurgan: </a:t>
            </a:r>
            <a:r>
              <a:rPr lang="tr-TR" dirty="0" smtClean="0">
                <a:solidFill>
                  <a:schemeClr val="tx1"/>
                </a:solidFill>
                <a:latin typeface="Times New Roman" pitchFamily="18" charset="0"/>
                <a:cs typeface="Times New Roman" pitchFamily="18" charset="0"/>
              </a:rPr>
              <a:t>İçinde mezar odası bulunan yığma tepeciklere denir.</a:t>
            </a:r>
          </a:p>
          <a:p>
            <a:pPr algn="just">
              <a:buNone/>
            </a:pPr>
            <a:r>
              <a:rPr lang="tr-TR" b="1" dirty="0" err="1" smtClean="0">
                <a:solidFill>
                  <a:schemeClr val="tx1"/>
                </a:solidFill>
                <a:latin typeface="Times New Roman" pitchFamily="18" charset="0"/>
                <a:cs typeface="Times New Roman" pitchFamily="18" charset="0"/>
              </a:rPr>
              <a:t>Grifon</a:t>
            </a:r>
            <a:r>
              <a:rPr lang="tr-TR" b="1" dirty="0" smtClean="0">
                <a:solidFill>
                  <a:schemeClr val="tx1"/>
                </a:solidFill>
                <a:latin typeface="Times New Roman" pitchFamily="18" charset="0"/>
                <a:cs typeface="Times New Roman" pitchFamily="18" charset="0"/>
              </a:rPr>
              <a:t>: </a:t>
            </a:r>
            <a:r>
              <a:rPr lang="tr-TR" dirty="0" smtClean="0">
                <a:solidFill>
                  <a:schemeClr val="tx1"/>
                </a:solidFill>
                <a:latin typeface="Times New Roman" pitchFamily="18" charset="0"/>
                <a:cs typeface="Times New Roman" pitchFamily="18" charset="0"/>
              </a:rPr>
              <a:t>Kartal başlı, kanatlı ve aslan vücutlu mitolojik yaratık</a:t>
            </a:r>
          </a:p>
          <a:p>
            <a:pPr algn="just">
              <a:buNone/>
            </a:pPr>
            <a:r>
              <a:rPr lang="tr-TR" b="1" dirty="0" smtClean="0">
                <a:solidFill>
                  <a:schemeClr val="tx1"/>
                </a:solidFill>
                <a:latin typeface="Times New Roman" pitchFamily="18" charset="0"/>
                <a:cs typeface="Times New Roman" pitchFamily="18" charset="0"/>
              </a:rPr>
              <a:t>Stilize: </a:t>
            </a:r>
            <a:r>
              <a:rPr lang="tr-TR" dirty="0" smtClean="0">
                <a:solidFill>
                  <a:schemeClr val="tx1"/>
                </a:solidFill>
                <a:latin typeface="Times New Roman" pitchFamily="18" charset="0"/>
                <a:cs typeface="Times New Roman" pitchFamily="18" charset="0"/>
              </a:rPr>
              <a:t>Bir şeklin asıl karakterini koruyarak belirgin yanları ile </a:t>
            </a:r>
            <a:r>
              <a:rPr lang="tr-TR" dirty="0" err="1" smtClean="0">
                <a:solidFill>
                  <a:schemeClr val="tx1"/>
                </a:solidFill>
                <a:latin typeface="Times New Roman" pitchFamily="18" charset="0"/>
                <a:cs typeface="Times New Roman" pitchFamily="18" charset="0"/>
              </a:rPr>
              <a:t>şematize</a:t>
            </a:r>
            <a:r>
              <a:rPr lang="tr-TR" dirty="0" smtClean="0">
                <a:solidFill>
                  <a:schemeClr val="tx1"/>
                </a:solidFill>
                <a:latin typeface="Times New Roman" pitchFamily="18" charset="0"/>
                <a:cs typeface="Times New Roman" pitchFamily="18" charset="0"/>
              </a:rPr>
              <a:t> edilmiş haline denir. (üsluplaştırma) </a:t>
            </a:r>
          </a:p>
          <a:p>
            <a:pPr algn="l"/>
            <a:endParaRPr lang="tr-TR" dirty="0" smtClean="0">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Alt Başlık"/>
          <p:cNvSpPr>
            <a:spLocks noGrp="1"/>
          </p:cNvSpPr>
          <p:nvPr>
            <p:ph type="subTitle" idx="4294967295"/>
          </p:nvPr>
        </p:nvSpPr>
        <p:spPr>
          <a:xfrm>
            <a:off x="0" y="692150"/>
            <a:ext cx="8785225" cy="5976938"/>
          </a:xfrm>
        </p:spPr>
        <p:txBody>
          <a:bodyPr>
            <a:normAutofit/>
          </a:bodyPr>
          <a:lstStyle/>
          <a:p>
            <a:pPr algn="l"/>
            <a:r>
              <a:rPr lang="tr-TR" sz="3000" b="1" dirty="0" err="1" smtClean="0">
                <a:solidFill>
                  <a:schemeClr val="tx1"/>
                </a:solidFill>
                <a:latin typeface="Times New Roman" pitchFamily="18" charset="0"/>
                <a:cs typeface="Times New Roman" pitchFamily="18" charset="0"/>
              </a:rPr>
              <a:t>Stupa</a:t>
            </a:r>
            <a:r>
              <a:rPr lang="tr-TR" sz="3000" b="1" dirty="0" smtClean="0">
                <a:solidFill>
                  <a:schemeClr val="tx1"/>
                </a:solidFill>
                <a:latin typeface="Times New Roman" pitchFamily="18" charset="0"/>
                <a:cs typeface="Times New Roman" pitchFamily="18" charset="0"/>
              </a:rPr>
              <a:t>: </a:t>
            </a:r>
            <a:r>
              <a:rPr lang="tr-TR" sz="3000" dirty="0" smtClean="0">
                <a:solidFill>
                  <a:schemeClr val="tx1"/>
                </a:solidFill>
                <a:latin typeface="Times New Roman" pitchFamily="18" charset="0"/>
                <a:cs typeface="Times New Roman" pitchFamily="18" charset="0"/>
              </a:rPr>
              <a:t>Asya Uygarlıklarında görülen kule biçiminde tapınak</a:t>
            </a:r>
          </a:p>
          <a:p>
            <a:pPr algn="l"/>
            <a:r>
              <a:rPr lang="tr-TR" sz="3000" b="1" dirty="0" smtClean="0">
                <a:solidFill>
                  <a:schemeClr val="tx1"/>
                </a:solidFill>
                <a:latin typeface="Times New Roman" pitchFamily="18" charset="0"/>
                <a:cs typeface="Times New Roman" pitchFamily="18" charset="0"/>
              </a:rPr>
              <a:t>Tromp: </a:t>
            </a:r>
            <a:r>
              <a:rPr lang="tr-TR" sz="3000" dirty="0" smtClean="0">
                <a:solidFill>
                  <a:schemeClr val="tx1"/>
                </a:solidFill>
                <a:latin typeface="Times New Roman" pitchFamily="18" charset="0"/>
                <a:cs typeface="Times New Roman" pitchFamily="18" charset="0"/>
              </a:rPr>
              <a:t>Köşelerden kubbeye geçişi sağlayan çeyrek küre şeklinde mimari eleman</a:t>
            </a:r>
          </a:p>
          <a:p>
            <a:pPr algn="l"/>
            <a:r>
              <a:rPr lang="tr-TR" sz="3000" b="1" dirty="0" err="1" smtClean="0">
                <a:solidFill>
                  <a:schemeClr val="tx1"/>
                </a:solidFill>
                <a:latin typeface="Times New Roman" pitchFamily="18" charset="0"/>
                <a:cs typeface="Times New Roman" pitchFamily="18" charset="0"/>
              </a:rPr>
              <a:t>Ajurlama</a:t>
            </a:r>
            <a:r>
              <a:rPr lang="tr-TR" sz="3000" b="1" dirty="0" smtClean="0">
                <a:solidFill>
                  <a:schemeClr val="tx1"/>
                </a:solidFill>
                <a:latin typeface="Times New Roman" pitchFamily="18" charset="0"/>
                <a:cs typeface="Times New Roman" pitchFamily="18" charset="0"/>
              </a:rPr>
              <a:t>: </a:t>
            </a:r>
            <a:r>
              <a:rPr lang="tr-TR" sz="3000" dirty="0" smtClean="0">
                <a:solidFill>
                  <a:schemeClr val="tx1"/>
                </a:solidFill>
                <a:latin typeface="Times New Roman" pitchFamily="18" charset="0"/>
                <a:cs typeface="Times New Roman" pitchFamily="18" charset="0"/>
              </a:rPr>
              <a:t>(Maden sanatında) Kafes gibi delikli olarak oyarak süsleme sanatıdır.</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179512" y="188641"/>
            <a:ext cx="8784976" cy="648071"/>
          </a:xfrm>
        </p:spPr>
        <p:txBody>
          <a:bodyPr>
            <a:normAutofit fontScale="90000"/>
          </a:bodyPr>
          <a:lstStyle/>
          <a:p>
            <a:r>
              <a:rPr lang="tr-TR" b="1" dirty="0" smtClean="0"/>
              <a:t>SÜSLEME / RESİM SANATI</a:t>
            </a:r>
            <a:endParaRPr lang="tr-TR" b="1" dirty="0"/>
          </a:p>
        </p:txBody>
      </p:sp>
      <p:sp>
        <p:nvSpPr>
          <p:cNvPr id="3" name="2 Alt Başlık"/>
          <p:cNvSpPr>
            <a:spLocks noGrp="1"/>
          </p:cNvSpPr>
          <p:nvPr>
            <p:ph type="subTitle" idx="1"/>
          </p:nvPr>
        </p:nvSpPr>
        <p:spPr>
          <a:xfrm>
            <a:off x="179512" y="1196752"/>
            <a:ext cx="8784976" cy="5472608"/>
          </a:xfrm>
        </p:spPr>
        <p:txBody>
          <a:bodyPr/>
          <a:lstStyle/>
          <a:p>
            <a:r>
              <a:rPr lang="tr-TR" b="1" dirty="0" smtClean="0">
                <a:solidFill>
                  <a:schemeClr val="tx1"/>
                </a:solidFill>
                <a:latin typeface="Times New Roman" pitchFamily="18" charset="0"/>
                <a:cs typeface="Times New Roman" pitchFamily="18" charset="0"/>
              </a:rPr>
              <a:t>Hunlar;</a:t>
            </a:r>
            <a:r>
              <a:rPr lang="tr-TR" dirty="0" smtClean="0">
                <a:solidFill>
                  <a:schemeClr val="tx1"/>
                </a:solidFill>
                <a:latin typeface="Times New Roman" pitchFamily="18" charset="0"/>
                <a:cs typeface="Times New Roman" pitchFamily="18" charset="0"/>
              </a:rPr>
              <a:t> M.Ö. 3. YY. –M.S. 3. YY.</a:t>
            </a:r>
          </a:p>
          <a:p>
            <a:pPr algn="just"/>
            <a:r>
              <a:rPr lang="tr-TR" dirty="0" smtClean="0">
                <a:solidFill>
                  <a:schemeClr val="tx1"/>
                </a:solidFill>
                <a:latin typeface="Times New Roman" pitchFamily="18" charset="0"/>
                <a:cs typeface="Times New Roman" pitchFamily="18" charset="0"/>
              </a:rPr>
              <a:t>	Hun Türklerinde kumaş, keçe ve çadır üzerine </a:t>
            </a:r>
            <a:r>
              <a:rPr lang="tr-TR" b="1" dirty="0" smtClean="0">
                <a:solidFill>
                  <a:srgbClr val="FF0000"/>
                </a:solidFill>
                <a:latin typeface="Times New Roman" pitchFamily="18" charset="0"/>
                <a:cs typeface="Times New Roman" pitchFamily="18" charset="0"/>
              </a:rPr>
              <a:t>aplike</a:t>
            </a:r>
            <a:r>
              <a:rPr lang="tr-TR" dirty="0" smtClean="0">
                <a:solidFill>
                  <a:srgbClr val="FF0000"/>
                </a:solidFill>
                <a:latin typeface="Times New Roman" pitchFamily="18" charset="0"/>
                <a:cs typeface="Times New Roman" pitchFamily="18" charset="0"/>
              </a:rPr>
              <a:t> </a:t>
            </a:r>
            <a:r>
              <a:rPr lang="tr-TR" dirty="0" smtClean="0">
                <a:solidFill>
                  <a:schemeClr val="tx1"/>
                </a:solidFill>
                <a:latin typeface="Times New Roman" pitchFamily="18" charset="0"/>
                <a:cs typeface="Times New Roman" pitchFamily="18" charset="0"/>
              </a:rPr>
              <a:t>tekniği ile yapılmış süslemeler görülür. Süslemelerde konu olarak kaplanla dağ keçisinin </a:t>
            </a:r>
            <a:r>
              <a:rPr lang="tr-TR" b="1" dirty="0" err="1" smtClean="0">
                <a:solidFill>
                  <a:srgbClr val="FF0000"/>
                </a:solidFill>
                <a:latin typeface="Times New Roman" pitchFamily="18" charset="0"/>
                <a:cs typeface="Times New Roman" pitchFamily="18" charset="0"/>
              </a:rPr>
              <a:t>grifonla</a:t>
            </a:r>
            <a:r>
              <a:rPr lang="tr-TR" dirty="0" smtClean="0">
                <a:solidFill>
                  <a:schemeClr val="tx1"/>
                </a:solidFill>
                <a:latin typeface="Times New Roman" pitchFamily="18" charset="0"/>
                <a:cs typeface="Times New Roman" pitchFamily="18" charset="0"/>
              </a:rPr>
              <a:t> geyiğin ya da bu tür hayvanların savaşmaları betimlenmiştir. </a:t>
            </a:r>
          </a:p>
          <a:p>
            <a:pPr algn="just"/>
            <a:r>
              <a:rPr lang="tr-TR" dirty="0" smtClean="0">
                <a:solidFill>
                  <a:schemeClr val="tx1"/>
                </a:solidFill>
                <a:latin typeface="Times New Roman" pitchFamily="18" charset="0"/>
                <a:cs typeface="Times New Roman" pitchFamily="18" charset="0"/>
              </a:rPr>
              <a:t>	Hayvan figürleri </a:t>
            </a:r>
            <a:r>
              <a:rPr lang="tr-TR" b="1" dirty="0" smtClean="0">
                <a:solidFill>
                  <a:schemeClr val="tx1"/>
                </a:solidFill>
                <a:latin typeface="Times New Roman" pitchFamily="18" charset="0"/>
                <a:cs typeface="Times New Roman" pitchFamily="18" charset="0"/>
              </a:rPr>
              <a:t>stilize</a:t>
            </a:r>
            <a:r>
              <a:rPr lang="tr-TR" dirty="0" smtClean="0">
                <a:solidFill>
                  <a:schemeClr val="tx1"/>
                </a:solidFill>
                <a:latin typeface="Times New Roman" pitchFamily="18" charset="0"/>
                <a:cs typeface="Times New Roman" pitchFamily="18" charset="0"/>
              </a:rPr>
              <a:t> olarak yapılmıştır.</a:t>
            </a:r>
          </a:p>
          <a:p>
            <a:pPr algn="just"/>
            <a:r>
              <a:rPr lang="tr-TR" dirty="0" smtClean="0">
                <a:solidFill>
                  <a:schemeClr val="tx1"/>
                </a:solidFill>
                <a:latin typeface="Times New Roman" pitchFamily="18" charset="0"/>
                <a:cs typeface="Times New Roman" pitchFamily="18" charset="0"/>
              </a:rPr>
              <a:t>	Figürlerde </a:t>
            </a:r>
            <a:r>
              <a:rPr lang="tr-TR" b="1" dirty="0" smtClean="0">
                <a:solidFill>
                  <a:srgbClr val="FF0000"/>
                </a:solidFill>
                <a:latin typeface="Times New Roman" pitchFamily="18" charset="0"/>
                <a:cs typeface="Times New Roman" pitchFamily="18" charset="0"/>
              </a:rPr>
              <a:t>renk çizgi uyumu </a:t>
            </a:r>
            <a:r>
              <a:rPr lang="tr-TR" dirty="0" smtClean="0">
                <a:solidFill>
                  <a:schemeClr val="tx1"/>
                </a:solidFill>
                <a:latin typeface="Times New Roman" pitchFamily="18" charset="0"/>
                <a:cs typeface="Times New Roman" pitchFamily="18" charset="0"/>
              </a:rPr>
              <a:t>ve </a:t>
            </a:r>
            <a:r>
              <a:rPr lang="tr-TR" b="1" dirty="0" smtClean="0">
                <a:solidFill>
                  <a:srgbClr val="FF0000"/>
                </a:solidFill>
                <a:latin typeface="Times New Roman" pitchFamily="18" charset="0"/>
                <a:cs typeface="Times New Roman" pitchFamily="18" charset="0"/>
              </a:rPr>
              <a:t>dengesi </a:t>
            </a:r>
            <a:r>
              <a:rPr lang="tr-TR" dirty="0" smtClean="0">
                <a:solidFill>
                  <a:schemeClr val="tx1"/>
                </a:solidFill>
                <a:latin typeface="Times New Roman" pitchFamily="18" charset="0"/>
                <a:cs typeface="Times New Roman" pitchFamily="18" charset="0"/>
              </a:rPr>
              <a:t>mükemmeldir. </a:t>
            </a:r>
          </a:p>
          <a:p>
            <a:endParaRPr lang="tr-T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4294967295"/>
          </p:nvPr>
        </p:nvSpPr>
        <p:spPr>
          <a:xfrm>
            <a:off x="0" y="260350"/>
            <a:ext cx="8785225" cy="6408738"/>
          </a:xfrm>
        </p:spPr>
        <p:txBody>
          <a:bodyPr/>
          <a:lstStyle/>
          <a:p>
            <a:pPr>
              <a:buNone/>
            </a:pPr>
            <a:r>
              <a:rPr lang="tr-TR" dirty="0" smtClean="0"/>
              <a:t>		</a:t>
            </a:r>
          </a:p>
          <a:p>
            <a:pPr>
              <a:buNone/>
            </a:pPr>
            <a:r>
              <a:rPr lang="tr-TR" dirty="0"/>
              <a:t>	</a:t>
            </a:r>
            <a:r>
              <a:rPr lang="tr-TR" dirty="0" smtClean="0"/>
              <a:t>	Hun Resim Sanatı’nın oluşmasında Şamanizm’in ve “Kutsal Hayvan Töreni” inancının etkileri vardır. </a:t>
            </a:r>
            <a:r>
              <a:rPr lang="tr-TR" b="1" dirty="0" smtClean="0">
                <a:solidFill>
                  <a:srgbClr val="FF0000"/>
                </a:solidFill>
              </a:rPr>
              <a:t>En Güzel Örnekler: </a:t>
            </a:r>
            <a:r>
              <a:rPr lang="tr-TR" b="1" dirty="0" err="1" smtClean="0">
                <a:solidFill>
                  <a:srgbClr val="FF0000"/>
                </a:solidFill>
              </a:rPr>
              <a:t>Pazırık</a:t>
            </a:r>
            <a:r>
              <a:rPr lang="tr-TR" dirty="0" smtClean="0">
                <a:solidFill>
                  <a:srgbClr val="FF0000"/>
                </a:solidFill>
              </a:rPr>
              <a:t> ve </a:t>
            </a:r>
            <a:r>
              <a:rPr lang="tr-TR" b="1" dirty="0" err="1" smtClean="0">
                <a:solidFill>
                  <a:srgbClr val="FF0000"/>
                </a:solidFill>
              </a:rPr>
              <a:t>Noin</a:t>
            </a:r>
            <a:r>
              <a:rPr lang="tr-TR" b="1" dirty="0" smtClean="0">
                <a:solidFill>
                  <a:srgbClr val="FF0000"/>
                </a:solidFill>
              </a:rPr>
              <a:t> –ula </a:t>
            </a:r>
            <a:r>
              <a:rPr lang="tr-TR" dirty="0" smtClean="0"/>
              <a:t>Kurganlarından çıkarılan </a:t>
            </a:r>
            <a:r>
              <a:rPr lang="tr-TR" b="1" dirty="0" smtClean="0">
                <a:solidFill>
                  <a:srgbClr val="FF0000"/>
                </a:solidFill>
              </a:rPr>
              <a:t>keçe parçaları</a:t>
            </a:r>
            <a:r>
              <a:rPr lang="tr-TR" dirty="0" smtClean="0"/>
              <a:t>, üzerinde bulunmuştur. (</a:t>
            </a:r>
            <a:r>
              <a:rPr lang="tr-TR" dirty="0" err="1" smtClean="0"/>
              <a:t>Noin</a:t>
            </a:r>
            <a:r>
              <a:rPr lang="tr-TR" dirty="0" smtClean="0"/>
              <a:t>-ula; </a:t>
            </a:r>
            <a:r>
              <a:rPr lang="tr-TR" dirty="0" err="1" smtClean="0"/>
              <a:t>Moğolistanda</a:t>
            </a:r>
            <a:r>
              <a:rPr lang="tr-TR" dirty="0" smtClean="0"/>
              <a:t> Baykal Gölü Kıyısında)  (</a:t>
            </a:r>
            <a:r>
              <a:rPr lang="tr-TR" dirty="0" err="1" smtClean="0"/>
              <a:t>Pazırık</a:t>
            </a:r>
            <a:r>
              <a:rPr lang="tr-TR" dirty="0" smtClean="0"/>
              <a:t>: Sibirya Altaylarda)</a:t>
            </a:r>
          </a:p>
          <a:p>
            <a:pPr>
              <a:buNone/>
            </a:pPr>
            <a:r>
              <a:rPr lang="tr-TR" dirty="0" smtClean="0"/>
              <a:t>		     </a:t>
            </a:r>
            <a:endParaRPr lang="tr-T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0" y="188913"/>
            <a:ext cx="8893175" cy="863600"/>
          </a:xfrm>
        </p:spPr>
        <p:txBody>
          <a:bodyPr>
            <a:normAutofit fontScale="90000"/>
          </a:bodyPr>
          <a:lstStyle/>
          <a:p>
            <a:r>
              <a:rPr lang="tr-TR" dirty="0" smtClean="0"/>
              <a:t>UYGUR RESİM SANATI</a:t>
            </a:r>
            <a:br>
              <a:rPr lang="tr-TR" dirty="0" smtClean="0"/>
            </a:br>
            <a:r>
              <a:rPr lang="tr-TR" dirty="0" smtClean="0"/>
              <a:t>Uygurlar; 8. ve 6. YY.</a:t>
            </a:r>
            <a:endParaRPr lang="tr-TR" dirty="0"/>
          </a:p>
        </p:txBody>
      </p:sp>
      <p:sp>
        <p:nvSpPr>
          <p:cNvPr id="3" name="2 Alt Başlık"/>
          <p:cNvSpPr>
            <a:spLocks noGrp="1"/>
          </p:cNvSpPr>
          <p:nvPr>
            <p:ph type="subTitle" idx="4294967295"/>
          </p:nvPr>
        </p:nvSpPr>
        <p:spPr>
          <a:xfrm>
            <a:off x="0" y="1412875"/>
            <a:ext cx="8785225" cy="5256213"/>
          </a:xfrm>
        </p:spPr>
        <p:txBody>
          <a:bodyPr>
            <a:normAutofit/>
          </a:bodyPr>
          <a:lstStyle/>
          <a:p>
            <a:pPr algn="just">
              <a:buNone/>
            </a:pPr>
            <a:r>
              <a:rPr lang="tr-TR" dirty="0" smtClean="0">
                <a:latin typeface="Times New Roman" pitchFamily="18" charset="0"/>
                <a:cs typeface="Times New Roman" pitchFamily="18" charset="0"/>
              </a:rPr>
              <a:t>		Uygur resim sanatında </a:t>
            </a:r>
            <a:r>
              <a:rPr lang="tr-TR" b="1" dirty="0" smtClean="0">
                <a:solidFill>
                  <a:srgbClr val="FF0000"/>
                </a:solidFill>
                <a:latin typeface="Times New Roman" pitchFamily="18" charset="0"/>
                <a:cs typeface="Times New Roman" pitchFamily="18" charset="0"/>
              </a:rPr>
              <a:t>Budacılığın</a:t>
            </a:r>
            <a:r>
              <a:rPr lang="tr-TR" dirty="0" smtClean="0">
                <a:latin typeface="Times New Roman" pitchFamily="18" charset="0"/>
                <a:cs typeface="Times New Roman" pitchFamily="18" charset="0"/>
              </a:rPr>
              <a:t>, </a:t>
            </a:r>
            <a:r>
              <a:rPr lang="tr-TR" b="1" dirty="0" err="1" smtClean="0">
                <a:solidFill>
                  <a:srgbClr val="FF0000"/>
                </a:solidFill>
                <a:latin typeface="Times New Roman" pitchFamily="18" charset="0"/>
                <a:cs typeface="Times New Roman" pitchFamily="18" charset="0"/>
              </a:rPr>
              <a:t>Maniheizm</a:t>
            </a:r>
            <a:r>
              <a:rPr lang="tr-TR" dirty="0" smtClean="0">
                <a:latin typeface="Times New Roman" pitchFamily="18" charset="0"/>
                <a:cs typeface="Times New Roman" pitchFamily="18" charset="0"/>
              </a:rPr>
              <a:t> ve </a:t>
            </a:r>
            <a:r>
              <a:rPr lang="tr-TR" b="1" dirty="0" smtClean="0">
                <a:solidFill>
                  <a:srgbClr val="FF0000"/>
                </a:solidFill>
                <a:latin typeface="Times New Roman" pitchFamily="18" charset="0"/>
                <a:cs typeface="Times New Roman" pitchFamily="18" charset="0"/>
              </a:rPr>
              <a:t>İslam Dini</a:t>
            </a:r>
            <a:r>
              <a:rPr lang="tr-TR" dirty="0" smtClean="0">
                <a:latin typeface="Times New Roman" pitchFamily="18" charset="0"/>
                <a:cs typeface="Times New Roman" pitchFamily="18" charset="0"/>
              </a:rPr>
              <a:t>’nin etkileri vardır.  </a:t>
            </a:r>
          </a:p>
          <a:p>
            <a:pPr algn="just">
              <a:buNone/>
            </a:pPr>
            <a:r>
              <a:rPr lang="tr-TR" dirty="0" smtClean="0">
                <a:latin typeface="Times New Roman" pitchFamily="18" charset="0"/>
                <a:cs typeface="Times New Roman" pitchFamily="18" charset="0"/>
              </a:rPr>
              <a:t>		</a:t>
            </a:r>
            <a:r>
              <a:rPr lang="tr-TR" b="1" dirty="0" smtClean="0">
                <a:solidFill>
                  <a:srgbClr val="FFFF00"/>
                </a:solidFill>
                <a:latin typeface="Times New Roman" pitchFamily="18" charset="0"/>
                <a:cs typeface="Times New Roman" pitchFamily="18" charset="0"/>
              </a:rPr>
              <a:t>Budacılık Dönemi Örnekleri; </a:t>
            </a:r>
            <a:r>
              <a:rPr lang="tr-TR" dirty="0" smtClean="0">
                <a:latin typeface="Times New Roman" pitchFamily="18" charset="0"/>
                <a:cs typeface="Times New Roman" pitchFamily="18" charset="0"/>
              </a:rPr>
              <a:t>500 yıllarında </a:t>
            </a:r>
            <a:r>
              <a:rPr lang="tr-TR" b="1" dirty="0" err="1" smtClean="0">
                <a:latin typeface="Times New Roman" pitchFamily="18" charset="0"/>
                <a:cs typeface="Times New Roman" pitchFamily="18" charset="0"/>
              </a:rPr>
              <a:t>Tapgaç</a:t>
            </a:r>
            <a:r>
              <a:rPr lang="tr-TR" dirty="0" smtClean="0">
                <a:latin typeface="Times New Roman" pitchFamily="18" charset="0"/>
                <a:cs typeface="Times New Roman" pitchFamily="18" charset="0"/>
              </a:rPr>
              <a:t> </a:t>
            </a:r>
            <a:r>
              <a:rPr lang="tr-TR" b="1" dirty="0" smtClean="0">
                <a:latin typeface="Times New Roman" pitchFamily="18" charset="0"/>
                <a:cs typeface="Times New Roman" pitchFamily="18" charset="0"/>
              </a:rPr>
              <a:t>Türkleri</a:t>
            </a:r>
            <a:r>
              <a:rPr lang="tr-TR" dirty="0" smtClean="0">
                <a:latin typeface="Times New Roman" pitchFamily="18" charset="0"/>
                <a:cs typeface="Times New Roman" pitchFamily="18" charset="0"/>
              </a:rPr>
              <a:t> </a:t>
            </a:r>
            <a:r>
              <a:rPr lang="tr-TR" dirty="0" err="1" smtClean="0">
                <a:solidFill>
                  <a:srgbClr val="FFFF00"/>
                </a:solidFill>
                <a:latin typeface="Times New Roman" pitchFamily="18" charset="0"/>
                <a:cs typeface="Times New Roman" pitchFamily="18" charset="0"/>
              </a:rPr>
              <a:t>Tunghuog</a:t>
            </a:r>
            <a:r>
              <a:rPr lang="tr-TR" dirty="0" smtClean="0">
                <a:latin typeface="Times New Roman" pitchFamily="18" charset="0"/>
                <a:cs typeface="Times New Roman" pitchFamily="18" charset="0"/>
              </a:rPr>
              <a:t>  (Çin </a:t>
            </a:r>
            <a:r>
              <a:rPr lang="tr-TR" dirty="0" err="1" smtClean="0">
                <a:latin typeface="Times New Roman" pitchFamily="18" charset="0"/>
                <a:cs typeface="Times New Roman" pitchFamily="18" charset="0"/>
              </a:rPr>
              <a:t>Gobi</a:t>
            </a:r>
            <a:r>
              <a:rPr lang="tr-TR" dirty="0" smtClean="0">
                <a:latin typeface="Times New Roman" pitchFamily="18" charset="0"/>
                <a:cs typeface="Times New Roman" pitchFamily="18" charset="0"/>
              </a:rPr>
              <a:t> Çölü) ‘</a:t>
            </a:r>
            <a:r>
              <a:rPr lang="tr-TR" dirty="0" err="1" smtClean="0">
                <a:latin typeface="Times New Roman" pitchFamily="18" charset="0"/>
                <a:cs typeface="Times New Roman" pitchFamily="18" charset="0"/>
              </a:rPr>
              <a:t>ndeki</a:t>
            </a:r>
            <a:r>
              <a:rPr lang="tr-TR" dirty="0" smtClean="0">
                <a:latin typeface="Times New Roman" pitchFamily="18" charset="0"/>
                <a:cs typeface="Times New Roman" pitchFamily="18" charset="0"/>
              </a:rPr>
              <a:t> mağaraların duvarlarına </a:t>
            </a:r>
            <a:r>
              <a:rPr lang="tr-TR" dirty="0" err="1" smtClean="0">
                <a:latin typeface="Times New Roman" pitchFamily="18" charset="0"/>
                <a:cs typeface="Times New Roman" pitchFamily="18" charset="0"/>
              </a:rPr>
              <a:t>Budizmle</a:t>
            </a:r>
            <a:r>
              <a:rPr lang="tr-TR" dirty="0" smtClean="0">
                <a:latin typeface="Times New Roman" pitchFamily="18" charset="0"/>
                <a:cs typeface="Times New Roman" pitchFamily="18" charset="0"/>
              </a:rPr>
              <a:t> ilgili </a:t>
            </a:r>
            <a:r>
              <a:rPr lang="tr-TR" dirty="0" smtClean="0">
                <a:solidFill>
                  <a:srgbClr val="FFFF00"/>
                </a:solidFill>
                <a:latin typeface="Times New Roman" pitchFamily="18" charset="0"/>
                <a:cs typeface="Times New Roman" pitchFamily="18" charset="0"/>
              </a:rPr>
              <a:t>resimler yapmışlardır. </a:t>
            </a:r>
          </a:p>
          <a:p>
            <a:pPr algn="just">
              <a:buNone/>
            </a:pPr>
            <a:r>
              <a:rPr lang="tr-TR" dirty="0" smtClean="0">
                <a:latin typeface="Times New Roman" pitchFamily="18" charset="0"/>
                <a:cs typeface="Times New Roman" pitchFamily="18" charset="0"/>
              </a:rPr>
              <a:t>	Uygur Türkleri 7. </a:t>
            </a:r>
            <a:r>
              <a:rPr lang="tr-TR" dirty="0" err="1" smtClean="0">
                <a:latin typeface="Times New Roman" pitchFamily="18" charset="0"/>
                <a:cs typeface="Times New Roman" pitchFamily="18" charset="0"/>
              </a:rPr>
              <a:t>YY’dan</a:t>
            </a:r>
            <a:r>
              <a:rPr lang="tr-TR" dirty="0" smtClean="0">
                <a:latin typeface="Times New Roman" pitchFamily="18" charset="0"/>
                <a:cs typeface="Times New Roman" pitchFamily="18" charset="0"/>
              </a:rPr>
              <a:t> sonra Budacılığı kabul ederek, </a:t>
            </a:r>
            <a:r>
              <a:rPr lang="tr-TR" dirty="0" err="1" smtClean="0">
                <a:solidFill>
                  <a:srgbClr val="FFFF00"/>
                </a:solidFill>
                <a:latin typeface="Times New Roman" pitchFamily="18" charset="0"/>
                <a:cs typeface="Times New Roman" pitchFamily="18" charset="0"/>
              </a:rPr>
              <a:t>Sorcuk</a:t>
            </a:r>
            <a:r>
              <a:rPr lang="tr-TR" dirty="0" smtClean="0">
                <a:latin typeface="Times New Roman" pitchFamily="18" charset="0"/>
                <a:cs typeface="Times New Roman" pitchFamily="18" charset="0"/>
              </a:rPr>
              <a:t>, </a:t>
            </a:r>
            <a:r>
              <a:rPr lang="tr-TR" dirty="0" smtClean="0">
                <a:solidFill>
                  <a:srgbClr val="FFFF00"/>
                </a:solidFill>
                <a:latin typeface="Times New Roman" pitchFamily="18" charset="0"/>
                <a:cs typeface="Times New Roman" pitchFamily="18" charset="0"/>
              </a:rPr>
              <a:t>Bezeklik</a:t>
            </a:r>
            <a:r>
              <a:rPr lang="tr-TR" dirty="0" smtClean="0">
                <a:latin typeface="Times New Roman" pitchFamily="18" charset="0"/>
                <a:cs typeface="Times New Roman" pitchFamily="18" charset="0"/>
              </a:rPr>
              <a:t> ve </a:t>
            </a:r>
            <a:r>
              <a:rPr lang="tr-TR" dirty="0" err="1" smtClean="0">
                <a:solidFill>
                  <a:srgbClr val="FFFF00"/>
                </a:solidFill>
                <a:latin typeface="Times New Roman" pitchFamily="18" charset="0"/>
                <a:cs typeface="Times New Roman" pitchFamily="18" charset="0"/>
              </a:rPr>
              <a:t>Hoça</a:t>
            </a:r>
            <a:r>
              <a:rPr lang="tr-TR" dirty="0" err="1" smtClean="0">
                <a:latin typeface="Times New Roman" pitchFamily="18" charset="0"/>
                <a:cs typeface="Times New Roman" pitchFamily="18" charset="0"/>
              </a:rPr>
              <a:t>’daki</a:t>
            </a:r>
            <a:r>
              <a:rPr lang="tr-TR" dirty="0" smtClean="0">
                <a:latin typeface="Times New Roman" pitchFamily="18" charset="0"/>
                <a:cs typeface="Times New Roman" pitchFamily="18" charset="0"/>
              </a:rPr>
              <a:t> (Çin’de) mezarların duvarlarına </a:t>
            </a:r>
            <a:r>
              <a:rPr lang="tr-TR" dirty="0" smtClean="0">
                <a:solidFill>
                  <a:srgbClr val="FFFF00"/>
                </a:solidFill>
                <a:latin typeface="Times New Roman" pitchFamily="18" charset="0"/>
                <a:cs typeface="Times New Roman" pitchFamily="18" charset="0"/>
              </a:rPr>
              <a:t>Budist resimler </a:t>
            </a:r>
            <a:r>
              <a:rPr lang="tr-TR" dirty="0" smtClean="0">
                <a:latin typeface="Times New Roman" pitchFamily="18" charset="0"/>
                <a:cs typeface="Times New Roman" pitchFamily="18" charset="0"/>
              </a:rPr>
              <a:t>çizmişlerdir. (</a:t>
            </a:r>
            <a:r>
              <a:rPr lang="tr-TR" b="1" dirty="0" smtClean="0">
                <a:solidFill>
                  <a:srgbClr val="FF0000"/>
                </a:solidFill>
                <a:latin typeface="Times New Roman" pitchFamily="18" charset="0"/>
                <a:cs typeface="Times New Roman" pitchFamily="18" charset="0"/>
              </a:rPr>
              <a:t>Fresk tekniğiyle</a:t>
            </a:r>
            <a:r>
              <a:rPr lang="tr-TR" dirty="0" smtClean="0">
                <a:latin typeface="Times New Roman" pitchFamily="18" charset="0"/>
                <a:cs typeface="Times New Roman" pitchFamily="18" charset="0"/>
              </a:rPr>
              <a:t>)   </a:t>
            </a:r>
          </a:p>
          <a:p>
            <a:pPr algn="just">
              <a:buNone/>
            </a:pPr>
            <a:endParaRPr lang="tr-TR" dirty="0" smtClean="0">
              <a:latin typeface="Times New Roman" pitchFamily="18" charset="0"/>
              <a:cs typeface="Times New Roman" pitchFamily="18" charset="0"/>
            </a:endParaRPr>
          </a:p>
          <a:p>
            <a:pPr algn="just">
              <a:buNone/>
            </a:pPr>
            <a:endParaRPr lang="tr-TR"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0" y="260350"/>
            <a:ext cx="8785225" cy="647700"/>
          </a:xfrm>
        </p:spPr>
        <p:txBody>
          <a:bodyPr>
            <a:normAutofit fontScale="90000"/>
          </a:bodyPr>
          <a:lstStyle/>
          <a:p>
            <a:r>
              <a:rPr lang="tr-TR" dirty="0" err="1" smtClean="0"/>
              <a:t>Maniheizm</a:t>
            </a:r>
            <a:r>
              <a:rPr lang="tr-TR" dirty="0" smtClean="0"/>
              <a:t> Dönemi</a:t>
            </a:r>
            <a:endParaRPr lang="tr-TR" dirty="0"/>
          </a:p>
        </p:txBody>
      </p:sp>
      <p:sp>
        <p:nvSpPr>
          <p:cNvPr id="3" name="2 Alt Başlık"/>
          <p:cNvSpPr>
            <a:spLocks noGrp="1"/>
          </p:cNvSpPr>
          <p:nvPr>
            <p:ph type="subTitle" idx="4294967295"/>
          </p:nvPr>
        </p:nvSpPr>
        <p:spPr>
          <a:xfrm>
            <a:off x="0" y="1196975"/>
            <a:ext cx="8785225" cy="5472113"/>
          </a:xfrm>
        </p:spPr>
        <p:txBody>
          <a:bodyPr/>
          <a:lstStyle/>
          <a:p>
            <a:pPr algn="just">
              <a:buNone/>
            </a:pPr>
            <a:r>
              <a:rPr lang="tr-TR" dirty="0" smtClean="0"/>
              <a:t>	</a:t>
            </a:r>
            <a:r>
              <a:rPr lang="tr-TR" b="1" u="sng" dirty="0" smtClean="0"/>
              <a:t>Örnekler:</a:t>
            </a:r>
            <a:r>
              <a:rPr lang="tr-TR" dirty="0" smtClean="0"/>
              <a:t>  8. </a:t>
            </a:r>
            <a:r>
              <a:rPr lang="tr-TR" dirty="0" err="1" smtClean="0"/>
              <a:t>YY’da</a:t>
            </a:r>
            <a:r>
              <a:rPr lang="tr-TR" dirty="0" smtClean="0"/>
              <a:t> </a:t>
            </a:r>
            <a:r>
              <a:rPr lang="tr-TR" b="1" dirty="0" smtClean="0"/>
              <a:t>Budacılığın</a:t>
            </a:r>
            <a:r>
              <a:rPr lang="tr-TR" dirty="0" smtClean="0"/>
              <a:t> yanında </a:t>
            </a:r>
            <a:r>
              <a:rPr lang="tr-TR" b="1" dirty="0" smtClean="0"/>
              <a:t>Mani Dini </a:t>
            </a:r>
            <a:r>
              <a:rPr lang="tr-TR" dirty="0" smtClean="0"/>
              <a:t>de etkili olmuştur. Turfan ve Kara </a:t>
            </a:r>
            <a:r>
              <a:rPr lang="tr-TR" dirty="0" err="1" smtClean="0"/>
              <a:t>Hoça’da</a:t>
            </a:r>
            <a:r>
              <a:rPr lang="tr-TR" dirty="0" smtClean="0"/>
              <a:t> (İran) Kitap minyatürleri ve duvar resimleri bulunmuştur. </a:t>
            </a:r>
          </a:p>
          <a:p>
            <a:pPr algn="just">
              <a:buNone/>
            </a:pPr>
            <a:r>
              <a:rPr lang="tr-TR" dirty="0" smtClean="0"/>
              <a:t>	</a:t>
            </a:r>
            <a:endParaRPr lang="tr-T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0" y="188913"/>
            <a:ext cx="8785225" cy="1295400"/>
          </a:xfrm>
        </p:spPr>
        <p:txBody>
          <a:bodyPr>
            <a:normAutofit fontScale="90000"/>
          </a:bodyPr>
          <a:lstStyle/>
          <a:p>
            <a:r>
              <a:rPr lang="tr-TR" b="1" dirty="0" smtClean="0">
                <a:solidFill>
                  <a:srgbClr val="FF0000"/>
                </a:solidFill>
              </a:rPr>
              <a:t>Budacılık ve </a:t>
            </a:r>
            <a:r>
              <a:rPr lang="tr-TR" b="1" dirty="0" err="1" smtClean="0">
                <a:solidFill>
                  <a:srgbClr val="FF0000"/>
                </a:solidFill>
              </a:rPr>
              <a:t>Maniheizm</a:t>
            </a:r>
            <a:r>
              <a:rPr lang="tr-TR" b="1" dirty="0" smtClean="0">
                <a:solidFill>
                  <a:srgbClr val="FF0000"/>
                </a:solidFill>
              </a:rPr>
              <a:t> Dönemi Görülen Ortak Özellikler: </a:t>
            </a:r>
            <a:endParaRPr lang="tr-TR" b="1" dirty="0">
              <a:solidFill>
                <a:srgbClr val="FF0000"/>
              </a:solidFill>
            </a:endParaRPr>
          </a:p>
        </p:txBody>
      </p:sp>
      <p:sp>
        <p:nvSpPr>
          <p:cNvPr id="3" name="2 Alt Başlık"/>
          <p:cNvSpPr>
            <a:spLocks noGrp="1"/>
          </p:cNvSpPr>
          <p:nvPr>
            <p:ph type="subTitle" idx="4294967295"/>
          </p:nvPr>
        </p:nvSpPr>
        <p:spPr>
          <a:xfrm>
            <a:off x="0" y="1412875"/>
            <a:ext cx="8964613" cy="5256213"/>
          </a:xfrm>
        </p:spPr>
        <p:txBody>
          <a:bodyPr/>
          <a:lstStyle/>
          <a:p>
            <a:pPr>
              <a:buNone/>
            </a:pPr>
            <a:r>
              <a:rPr lang="tr-TR" b="1" dirty="0" smtClean="0">
                <a:solidFill>
                  <a:srgbClr val="FFFF00"/>
                </a:solidFill>
                <a:latin typeface="Times New Roman" pitchFamily="18" charset="0"/>
                <a:cs typeface="Times New Roman" pitchFamily="18" charset="0"/>
              </a:rPr>
              <a:t>1- Konu Olarak; </a:t>
            </a:r>
            <a:r>
              <a:rPr lang="tr-TR" dirty="0" smtClean="0">
                <a:latin typeface="Times New Roman" pitchFamily="18" charset="0"/>
                <a:cs typeface="Times New Roman" pitchFamily="18" charset="0"/>
              </a:rPr>
              <a:t>Rahipler, Adakçılar, Müzisyenler.</a:t>
            </a:r>
          </a:p>
          <a:p>
            <a:pPr>
              <a:buNone/>
            </a:pPr>
            <a:r>
              <a:rPr lang="tr-TR" b="1" dirty="0" smtClean="0">
                <a:solidFill>
                  <a:srgbClr val="FFFF00"/>
                </a:solidFill>
                <a:latin typeface="Times New Roman" pitchFamily="18" charset="0"/>
                <a:cs typeface="Times New Roman" pitchFamily="18" charset="0"/>
              </a:rPr>
              <a:t>2- Resim Olarak; </a:t>
            </a:r>
            <a:r>
              <a:rPr lang="tr-TR" dirty="0" smtClean="0">
                <a:latin typeface="Times New Roman" pitchFamily="18" charset="0"/>
                <a:cs typeface="Times New Roman" pitchFamily="18" charset="0"/>
              </a:rPr>
              <a:t>Koyu mavi, koyu kırmızı ve parlak renkler.</a:t>
            </a:r>
          </a:p>
          <a:p>
            <a:pPr>
              <a:buNone/>
            </a:pPr>
            <a:r>
              <a:rPr lang="tr-TR" b="1" dirty="0" smtClean="0">
                <a:solidFill>
                  <a:srgbClr val="FFFF00"/>
                </a:solidFill>
                <a:latin typeface="Times New Roman" pitchFamily="18" charset="0"/>
                <a:cs typeface="Times New Roman" pitchFamily="18" charset="0"/>
              </a:rPr>
              <a:t>3- Süsleyici Motif Olarak;</a:t>
            </a:r>
            <a:r>
              <a:rPr lang="tr-TR" dirty="0" smtClean="0">
                <a:solidFill>
                  <a:srgbClr val="FFFF00"/>
                </a:solidFill>
                <a:latin typeface="Times New Roman" pitchFamily="18" charset="0"/>
                <a:cs typeface="Times New Roman" pitchFamily="18" charset="0"/>
              </a:rPr>
              <a:t> </a:t>
            </a:r>
            <a:r>
              <a:rPr lang="tr-TR" dirty="0" smtClean="0">
                <a:latin typeface="Times New Roman" pitchFamily="18" charset="0"/>
                <a:cs typeface="Times New Roman" pitchFamily="18" charset="0"/>
              </a:rPr>
              <a:t>Çiçek sarmalları, salkımlar kullanılmıştır.</a:t>
            </a:r>
          </a:p>
          <a:p>
            <a:pPr>
              <a:buNone/>
            </a:pPr>
            <a:r>
              <a:rPr lang="tr-TR" b="1" dirty="0" smtClean="0">
                <a:solidFill>
                  <a:srgbClr val="FFFF00"/>
                </a:solidFill>
                <a:latin typeface="Times New Roman" pitchFamily="18" charset="0"/>
                <a:cs typeface="Times New Roman" pitchFamily="18" charset="0"/>
              </a:rPr>
              <a:t>4- Kompozisyon Olarak;</a:t>
            </a:r>
            <a:r>
              <a:rPr lang="tr-TR" dirty="0" smtClean="0">
                <a:solidFill>
                  <a:srgbClr val="FFFF00"/>
                </a:solidFill>
                <a:latin typeface="Times New Roman" pitchFamily="18" charset="0"/>
                <a:cs typeface="Times New Roman" pitchFamily="18" charset="0"/>
              </a:rPr>
              <a:t> </a:t>
            </a:r>
            <a:r>
              <a:rPr lang="tr-TR" dirty="0" smtClean="0">
                <a:latin typeface="Times New Roman" pitchFamily="18" charset="0"/>
                <a:cs typeface="Times New Roman" pitchFamily="18" charset="0"/>
              </a:rPr>
              <a:t>Figürler sıralama biçiminde ve </a:t>
            </a:r>
            <a:r>
              <a:rPr lang="tr-TR" b="1" dirty="0" smtClean="0">
                <a:solidFill>
                  <a:srgbClr val="FFFF00"/>
                </a:solidFill>
                <a:latin typeface="Times New Roman" pitchFamily="18" charset="0"/>
                <a:cs typeface="Times New Roman" pitchFamily="18" charset="0"/>
              </a:rPr>
              <a:t>simetrik</a:t>
            </a:r>
            <a:r>
              <a:rPr lang="tr-TR" dirty="0" smtClean="0">
                <a:latin typeface="Times New Roman" pitchFamily="18" charset="0"/>
                <a:cs typeface="Times New Roman" pitchFamily="18" charset="0"/>
              </a:rPr>
              <a:t> olarak yerleştirilmiştir. </a:t>
            </a:r>
            <a:r>
              <a:rPr lang="tr-TR" b="1" dirty="0" smtClean="0">
                <a:latin typeface="Times New Roman" pitchFamily="18" charset="0"/>
                <a:cs typeface="Times New Roman" pitchFamily="18" charset="0"/>
              </a:rPr>
              <a:t>   </a:t>
            </a:r>
            <a:endParaRPr lang="tr-TR"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Alt Başlık"/>
          <p:cNvSpPr>
            <a:spLocks noGrp="1"/>
          </p:cNvSpPr>
          <p:nvPr>
            <p:ph type="subTitle" idx="4294967295"/>
          </p:nvPr>
        </p:nvSpPr>
        <p:spPr>
          <a:xfrm>
            <a:off x="0" y="260350"/>
            <a:ext cx="8785225" cy="6408738"/>
          </a:xfrm>
        </p:spPr>
        <p:txBody>
          <a:bodyPr>
            <a:normAutofit lnSpcReduction="10000"/>
          </a:bodyPr>
          <a:lstStyle/>
          <a:p>
            <a:pPr>
              <a:buNone/>
            </a:pPr>
            <a:r>
              <a:rPr lang="tr-TR" dirty="0" smtClean="0"/>
              <a:t>		</a:t>
            </a:r>
            <a:r>
              <a:rPr lang="tr-TR" b="1" dirty="0" smtClean="0">
                <a:solidFill>
                  <a:srgbClr val="FFFF00"/>
                </a:solidFill>
              </a:rPr>
              <a:t>Uygur resimlerinde,  </a:t>
            </a:r>
            <a:r>
              <a:rPr lang="tr-TR" dirty="0" smtClean="0"/>
              <a:t>8. </a:t>
            </a:r>
            <a:r>
              <a:rPr lang="tr-TR" dirty="0" err="1" smtClean="0"/>
              <a:t>YY’da</a:t>
            </a:r>
            <a:r>
              <a:rPr lang="tr-TR" dirty="0" smtClean="0"/>
              <a:t> resimdeki  kişilerin adları yazılmıştır. Daha sonra </a:t>
            </a:r>
            <a:r>
              <a:rPr lang="tr-TR" b="1" dirty="0" smtClean="0">
                <a:solidFill>
                  <a:srgbClr val="FF0000"/>
                </a:solidFill>
              </a:rPr>
              <a:t>yüzlerde gerçekçi portre etkisi</a:t>
            </a:r>
            <a:r>
              <a:rPr lang="tr-TR" dirty="0" smtClean="0"/>
              <a:t> görülmeye başlandığı için bu uygulamadan vazgeçilir. </a:t>
            </a:r>
          </a:p>
          <a:p>
            <a:pPr>
              <a:buNone/>
            </a:pPr>
            <a:r>
              <a:rPr lang="tr-TR" dirty="0" smtClean="0"/>
              <a:t>	</a:t>
            </a:r>
            <a:r>
              <a:rPr lang="tr-TR" b="1" dirty="0" smtClean="0">
                <a:solidFill>
                  <a:srgbClr val="FF0000"/>
                </a:solidFill>
              </a:rPr>
              <a:t>İslamiyet Döneminde; </a:t>
            </a:r>
            <a:r>
              <a:rPr lang="tr-TR" dirty="0" smtClean="0"/>
              <a:t>Moğol İstilasından sonra Uygurlu sanatçılar </a:t>
            </a:r>
            <a:r>
              <a:rPr lang="tr-TR" b="1" dirty="0" smtClean="0"/>
              <a:t>elyazmalı </a:t>
            </a:r>
            <a:r>
              <a:rPr lang="tr-TR" dirty="0" smtClean="0"/>
              <a:t>kitapların </a:t>
            </a:r>
            <a:r>
              <a:rPr lang="tr-TR" b="1" dirty="0" smtClean="0">
                <a:solidFill>
                  <a:srgbClr val="FFFF00"/>
                </a:solidFill>
              </a:rPr>
              <a:t>minyatürlerini </a:t>
            </a:r>
            <a:r>
              <a:rPr lang="tr-TR" dirty="0" smtClean="0"/>
              <a:t>yapmışlardır. Bu yüzden Uygur Budist ve </a:t>
            </a:r>
            <a:r>
              <a:rPr lang="tr-TR" dirty="0" err="1" smtClean="0"/>
              <a:t>Manheist</a:t>
            </a:r>
            <a:r>
              <a:rPr lang="tr-TR" dirty="0" smtClean="0"/>
              <a:t> Sanatının etkilerini Moğol İslamiyet Döneminin minyatürlerinde de açıkça görebiliriz. </a:t>
            </a:r>
          </a:p>
          <a:p>
            <a:pPr>
              <a:buNone/>
            </a:pPr>
            <a:r>
              <a:rPr lang="tr-TR" dirty="0" smtClean="0"/>
              <a:t>	</a:t>
            </a:r>
            <a:r>
              <a:rPr lang="tr-TR" b="1" dirty="0" smtClean="0">
                <a:solidFill>
                  <a:srgbClr val="FFFF00"/>
                </a:solidFill>
              </a:rPr>
              <a:t>Örnek: </a:t>
            </a:r>
            <a:r>
              <a:rPr lang="tr-TR" b="1" dirty="0" smtClean="0"/>
              <a:t>Cami-üt </a:t>
            </a:r>
            <a:r>
              <a:rPr lang="tr-TR" b="1" dirty="0" err="1" smtClean="0"/>
              <a:t>Tevarih</a:t>
            </a:r>
            <a:r>
              <a:rPr lang="tr-TR" b="1" dirty="0" smtClean="0"/>
              <a:t> </a:t>
            </a:r>
            <a:r>
              <a:rPr lang="tr-TR" dirty="0" smtClean="0"/>
              <a:t>(</a:t>
            </a:r>
            <a:r>
              <a:rPr lang="tr-TR" dirty="0" err="1" smtClean="0"/>
              <a:t>Reşidettin</a:t>
            </a:r>
            <a:r>
              <a:rPr lang="tr-TR" dirty="0" smtClean="0"/>
              <a:t> (</a:t>
            </a:r>
            <a:r>
              <a:rPr lang="tr-TR" dirty="0" err="1" smtClean="0"/>
              <a:t>Raşid</a:t>
            </a:r>
            <a:r>
              <a:rPr lang="tr-TR" dirty="0" smtClean="0"/>
              <a:t>) ‘in Moğol Sultanı Olcayto </a:t>
            </a:r>
            <a:r>
              <a:rPr lang="tr-TR" dirty="0" err="1" smtClean="0"/>
              <a:t>Hudabende</a:t>
            </a:r>
            <a:r>
              <a:rPr lang="tr-TR" dirty="0" smtClean="0"/>
              <a:t> adına yazdığı kitap.     </a:t>
            </a:r>
            <a:endParaRPr lang="tr-T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0" y="260350"/>
            <a:ext cx="8964613" cy="1800225"/>
          </a:xfrm>
        </p:spPr>
        <p:txBody>
          <a:bodyPr>
            <a:normAutofit fontScale="90000"/>
          </a:bodyPr>
          <a:lstStyle/>
          <a:p>
            <a:pPr algn="l"/>
            <a:r>
              <a:rPr lang="tr-TR" b="1" dirty="0" err="1" smtClean="0"/>
              <a:t>Ortaasya</a:t>
            </a:r>
            <a:r>
              <a:rPr lang="tr-TR" b="1" dirty="0" smtClean="0"/>
              <a:t> Türk Heykel Sanatı</a:t>
            </a:r>
            <a:r>
              <a:rPr lang="tr-TR" dirty="0" smtClean="0"/>
              <a:t/>
            </a:r>
            <a:br>
              <a:rPr lang="tr-TR" dirty="0" smtClean="0"/>
            </a:br>
            <a:r>
              <a:rPr lang="tr-TR" sz="3600" b="1" dirty="0" smtClean="0">
                <a:solidFill>
                  <a:srgbClr val="FFFF00"/>
                </a:solidFill>
              </a:rPr>
              <a:t>A) Hunlular Dönemi</a:t>
            </a:r>
            <a:r>
              <a:rPr lang="tr-TR" sz="3600" dirty="0" smtClean="0"/>
              <a:t/>
            </a:r>
            <a:br>
              <a:rPr lang="tr-TR" sz="3600" dirty="0" smtClean="0"/>
            </a:br>
            <a:r>
              <a:rPr lang="tr-TR" sz="3600" b="1" dirty="0" smtClean="0">
                <a:solidFill>
                  <a:srgbClr val="FFFF00"/>
                </a:solidFill>
              </a:rPr>
              <a:t>B) Göktürkler Dönemi</a:t>
            </a:r>
            <a:r>
              <a:rPr lang="tr-TR" dirty="0" smtClean="0"/>
              <a:t/>
            </a:r>
            <a:br>
              <a:rPr lang="tr-TR" dirty="0" smtClean="0"/>
            </a:br>
            <a:endParaRPr lang="tr-TR" dirty="0"/>
          </a:p>
        </p:txBody>
      </p:sp>
      <p:sp>
        <p:nvSpPr>
          <p:cNvPr id="3" name="2 Alt Başlık"/>
          <p:cNvSpPr>
            <a:spLocks noGrp="1"/>
          </p:cNvSpPr>
          <p:nvPr>
            <p:ph type="subTitle" idx="4294967295"/>
          </p:nvPr>
        </p:nvSpPr>
        <p:spPr>
          <a:xfrm>
            <a:off x="0" y="2133600"/>
            <a:ext cx="8964613" cy="4535488"/>
          </a:xfrm>
        </p:spPr>
        <p:txBody>
          <a:bodyPr/>
          <a:lstStyle/>
          <a:p>
            <a:pPr algn="l">
              <a:buNone/>
            </a:pPr>
            <a:r>
              <a:rPr lang="tr-TR" dirty="0" smtClean="0"/>
              <a:t>		</a:t>
            </a:r>
            <a:r>
              <a:rPr lang="tr-TR" b="1" dirty="0" smtClean="0"/>
              <a:t>Hunlar </a:t>
            </a:r>
            <a:r>
              <a:rPr lang="tr-TR" b="1" dirty="0" err="1" smtClean="0"/>
              <a:t>Dönemi</a:t>
            </a:r>
            <a:r>
              <a:rPr lang="tr-TR" dirty="0" err="1" smtClean="0"/>
              <a:t>’de</a:t>
            </a:r>
            <a:r>
              <a:rPr lang="tr-TR" dirty="0" smtClean="0"/>
              <a:t> genellikle tunçtan yapılmış kemer tokaları, at koşumu süsleri ve takılardan oluşan küçük boyutlu heykelcikler görülür. </a:t>
            </a:r>
          </a:p>
          <a:p>
            <a:pPr algn="l">
              <a:buNone/>
            </a:pPr>
            <a:r>
              <a:rPr lang="tr-TR" dirty="0" smtClean="0"/>
              <a:t>		</a:t>
            </a:r>
            <a:r>
              <a:rPr lang="tr-TR" b="1" dirty="0" smtClean="0"/>
              <a:t>Göktürkler Dönemi</a:t>
            </a:r>
            <a:r>
              <a:rPr lang="tr-TR" dirty="0" smtClean="0"/>
              <a:t>’nde büyük boyutlu ve anıtsal örnekler bu dönemde görülmeye başlar. </a:t>
            </a:r>
            <a:endParaRPr lang="tr-T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0" y="188913"/>
            <a:ext cx="7772400" cy="1079500"/>
          </a:xfrm>
        </p:spPr>
        <p:txBody>
          <a:bodyPr/>
          <a:lstStyle/>
          <a:p>
            <a:r>
              <a:rPr lang="tr-TR" b="1" dirty="0" smtClean="0">
                <a:solidFill>
                  <a:srgbClr val="FF0000"/>
                </a:solidFill>
              </a:rPr>
              <a:t>Orhun Anıtları</a:t>
            </a:r>
            <a:endParaRPr lang="tr-TR" b="1" dirty="0">
              <a:solidFill>
                <a:srgbClr val="FF0000"/>
              </a:solidFill>
            </a:endParaRPr>
          </a:p>
        </p:txBody>
      </p:sp>
      <p:sp>
        <p:nvSpPr>
          <p:cNvPr id="3" name="2 Alt Başlık"/>
          <p:cNvSpPr>
            <a:spLocks noGrp="1"/>
          </p:cNvSpPr>
          <p:nvPr>
            <p:ph type="subTitle" idx="4294967295"/>
          </p:nvPr>
        </p:nvSpPr>
        <p:spPr>
          <a:xfrm>
            <a:off x="0" y="1196975"/>
            <a:ext cx="8785225" cy="5472113"/>
          </a:xfrm>
        </p:spPr>
        <p:txBody>
          <a:bodyPr>
            <a:normAutofit lnSpcReduction="10000"/>
          </a:bodyPr>
          <a:lstStyle/>
          <a:p>
            <a:pPr algn="just">
              <a:buNone/>
            </a:pPr>
            <a:r>
              <a:rPr lang="tr-TR" b="1" dirty="0" smtClean="0"/>
              <a:t>	</a:t>
            </a:r>
            <a:r>
              <a:rPr lang="tr-TR" b="1" dirty="0" smtClean="0">
                <a:solidFill>
                  <a:srgbClr val="0070C0"/>
                </a:solidFill>
              </a:rPr>
              <a:t>Türklerin Bilinen ilk alfabesi Orhun Alfabesi</a:t>
            </a:r>
            <a:r>
              <a:rPr lang="tr-TR" dirty="0" smtClean="0"/>
              <a:t>yle</a:t>
            </a:r>
            <a:r>
              <a:rPr lang="tr-TR" b="1" dirty="0" smtClean="0"/>
              <a:t> </a:t>
            </a:r>
            <a:r>
              <a:rPr lang="tr-TR" dirty="0" smtClean="0"/>
              <a:t>yazılmış olan Orhun Abideleridir. </a:t>
            </a:r>
            <a:r>
              <a:rPr lang="tr-TR" dirty="0" smtClean="0">
                <a:solidFill>
                  <a:srgbClr val="0070C0"/>
                </a:solidFill>
              </a:rPr>
              <a:t>M.S. 8. YY başlarında yazılmışlardır.</a:t>
            </a:r>
          </a:p>
          <a:p>
            <a:pPr algn="just">
              <a:buNone/>
            </a:pPr>
            <a:r>
              <a:rPr lang="tr-TR" dirty="0" smtClean="0"/>
              <a:t>	Bu yazıtlar </a:t>
            </a:r>
            <a:r>
              <a:rPr lang="tr-TR" dirty="0" smtClean="0">
                <a:hlinkClick r:id="rId2" action="ppaction://hlinkfile" tooltip="İkinci Doğu Göktürk Kağanlığı"/>
              </a:rPr>
              <a:t>II. Göktürk Kağanlığı</a:t>
            </a:r>
            <a:r>
              <a:rPr lang="tr-TR" dirty="0"/>
              <a:t> </a:t>
            </a:r>
            <a:r>
              <a:rPr lang="tr-TR" dirty="0" smtClean="0"/>
              <a:t>Dönemine aittir.</a:t>
            </a:r>
            <a:endParaRPr lang="tr-TR" dirty="0" smtClean="0">
              <a:solidFill>
                <a:srgbClr val="0070C0"/>
              </a:solidFill>
            </a:endParaRPr>
          </a:p>
          <a:p>
            <a:pPr algn="just"/>
            <a:r>
              <a:rPr lang="tr-TR" b="1" dirty="0" err="1" smtClean="0"/>
              <a:t>Kültigin’in</a:t>
            </a:r>
            <a:r>
              <a:rPr lang="tr-TR" b="1" dirty="0" smtClean="0"/>
              <a:t> anıtı M.S. </a:t>
            </a:r>
            <a:r>
              <a:rPr lang="tr-TR" dirty="0" smtClean="0"/>
              <a:t>732’de abisi Bilge Kağan tarafından yaptırılmıştır.</a:t>
            </a:r>
          </a:p>
          <a:p>
            <a:pPr algn="just"/>
            <a:r>
              <a:rPr lang="tr-TR" b="1" dirty="0" smtClean="0"/>
              <a:t>Bilge Kağan Anıtı, </a:t>
            </a:r>
            <a:r>
              <a:rPr lang="tr-TR" dirty="0" smtClean="0"/>
              <a:t>735’te oğlu tarafından yaptırılmıştır.  (Ağabey ve kardeşinkini  </a:t>
            </a:r>
            <a:r>
              <a:rPr lang="tr-TR" dirty="0" err="1" smtClean="0"/>
              <a:t>Yolluğ</a:t>
            </a:r>
            <a:r>
              <a:rPr lang="tr-TR" dirty="0" smtClean="0"/>
              <a:t> </a:t>
            </a:r>
            <a:r>
              <a:rPr lang="tr-TR" dirty="0" err="1" smtClean="0"/>
              <a:t>Tigin</a:t>
            </a:r>
            <a:r>
              <a:rPr lang="tr-TR" dirty="0" smtClean="0"/>
              <a:t> yazmıştır. (Yeğenleri) )</a:t>
            </a:r>
          </a:p>
          <a:p>
            <a:pPr algn="just"/>
            <a:r>
              <a:rPr lang="tr-TR" b="1" dirty="0" err="1" smtClean="0"/>
              <a:t>Tonyukuk</a:t>
            </a:r>
            <a:r>
              <a:rPr lang="tr-TR" b="1" dirty="0" smtClean="0"/>
              <a:t> Anıtı </a:t>
            </a:r>
            <a:r>
              <a:rPr lang="tr-TR" dirty="0" smtClean="0"/>
              <a:t>725’te kendisi tarafından yaptırılmıştır. </a:t>
            </a:r>
          </a:p>
          <a:p>
            <a:endParaRPr lang="tr-TR"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Alt Başlık"/>
          <p:cNvSpPr>
            <a:spLocks noGrp="1"/>
          </p:cNvSpPr>
          <p:nvPr>
            <p:ph type="subTitle" idx="4294967295"/>
          </p:nvPr>
        </p:nvSpPr>
        <p:spPr>
          <a:xfrm>
            <a:off x="0" y="188913"/>
            <a:ext cx="8785225" cy="6480175"/>
          </a:xfrm>
        </p:spPr>
        <p:txBody>
          <a:bodyPr>
            <a:normAutofit/>
          </a:bodyPr>
          <a:lstStyle/>
          <a:p>
            <a:pPr algn="just">
              <a:buNone/>
            </a:pPr>
            <a:r>
              <a:rPr lang="tr-TR" dirty="0" smtClean="0"/>
              <a:t>		Yazıtlar, 1889 yılında </a:t>
            </a:r>
            <a:r>
              <a:rPr lang="tr-TR" dirty="0" smtClean="0">
                <a:hlinkClick r:id="rId2" action="ppaction://hlinkfile" tooltip="Moğolistan"/>
              </a:rPr>
              <a:t>Moğolistan</a:t>
            </a:r>
            <a:r>
              <a:rPr lang="tr-TR" dirty="0" smtClean="0"/>
              <a:t>’da </a:t>
            </a:r>
            <a:r>
              <a:rPr lang="tr-TR" dirty="0" smtClean="0">
                <a:hlinkClick r:id="rId3" action="ppaction://hlinkfile" tooltip="Orhun Vadisi"/>
              </a:rPr>
              <a:t>Orhun Vadisi</a:t>
            </a:r>
            <a:r>
              <a:rPr lang="tr-TR" dirty="0" smtClean="0"/>
              <a:t>'nde bulunmuşlardır.</a:t>
            </a:r>
          </a:p>
          <a:p>
            <a:pPr algn="just">
              <a:buNone/>
            </a:pPr>
            <a:endParaRPr lang="tr-TR" dirty="0" smtClean="0"/>
          </a:p>
          <a:p>
            <a:pPr algn="just">
              <a:buNone/>
            </a:pPr>
            <a:r>
              <a:rPr lang="tr-TR" dirty="0" smtClean="0"/>
              <a:t>		Anıtlar, 1893 yılında </a:t>
            </a:r>
            <a:r>
              <a:rPr lang="tr-TR" dirty="0" smtClean="0">
                <a:hlinkClick r:id="rId4" action="ppaction://hlinkfile" tooltip="Danimarka"/>
              </a:rPr>
              <a:t>Danimarkalı</a:t>
            </a:r>
            <a:r>
              <a:rPr lang="tr-TR" dirty="0" smtClean="0"/>
              <a:t> dilbilimci </a:t>
            </a:r>
            <a:r>
              <a:rPr lang="tr-TR" dirty="0" err="1" smtClean="0">
                <a:hlinkClick r:id="rId5" action="ppaction://hlinkfile" tooltip="Vilhelm Ludwig Peter Thomsen"/>
              </a:rPr>
              <a:t>Vilhelm</a:t>
            </a:r>
            <a:r>
              <a:rPr lang="tr-TR" dirty="0" smtClean="0">
                <a:hlinkClick r:id="rId5" action="ppaction://hlinkfile" tooltip="Vilhelm Ludwig Peter Thomsen"/>
              </a:rPr>
              <a:t> </a:t>
            </a:r>
            <a:r>
              <a:rPr lang="tr-TR" dirty="0" err="1" smtClean="0">
                <a:hlinkClick r:id="rId5" action="ppaction://hlinkfile" tooltip="Vilhelm Ludwig Peter Thomsen"/>
              </a:rPr>
              <a:t>Thomsen</a:t>
            </a:r>
            <a:r>
              <a:rPr lang="tr-TR" dirty="0" smtClean="0"/>
              <a:t> tarafından, </a:t>
            </a:r>
            <a:r>
              <a:rPr lang="tr-TR" dirty="0" smtClean="0">
                <a:hlinkClick r:id="rId6" action="ppaction://hlinkfile" tooltip="Rus"/>
              </a:rPr>
              <a:t>Rus</a:t>
            </a:r>
            <a:r>
              <a:rPr lang="tr-TR" dirty="0" smtClean="0"/>
              <a:t> </a:t>
            </a:r>
            <a:r>
              <a:rPr lang="tr-TR" dirty="0" smtClean="0">
                <a:hlinkClick r:id="rId7" action="ppaction://hlinkfile" tooltip="Türkoloji"/>
              </a:rPr>
              <a:t>Türkolog</a:t>
            </a:r>
            <a:r>
              <a:rPr lang="tr-TR" dirty="0" smtClean="0"/>
              <a:t> </a:t>
            </a:r>
            <a:r>
              <a:rPr lang="tr-TR" dirty="0" smtClean="0">
                <a:hlinkClick r:id="rId8" action="ppaction://hlinkfile" tooltip="Vasili Radlof"/>
              </a:rPr>
              <a:t>Vasili </a:t>
            </a:r>
            <a:r>
              <a:rPr lang="tr-TR" dirty="0" err="1" smtClean="0">
                <a:hlinkClick r:id="rId8" action="ppaction://hlinkfile" tooltip="Vasili Radlof"/>
              </a:rPr>
              <a:t>Radlof</a:t>
            </a:r>
            <a:r>
              <a:rPr lang="tr-TR" dirty="0" err="1" smtClean="0"/>
              <a:t>’un</a:t>
            </a:r>
            <a:r>
              <a:rPr lang="tr-TR" dirty="0" smtClean="0"/>
              <a:t> da yardımıyla çözülmüşlerdir. </a:t>
            </a:r>
          </a:p>
          <a:p>
            <a:pPr algn="just">
              <a:buNone/>
            </a:pPr>
            <a:endParaRPr lang="tr-TR" dirty="0" smtClean="0"/>
          </a:p>
          <a:p>
            <a:pPr algn="just">
              <a:buNone/>
            </a:pPr>
            <a:r>
              <a:rPr lang="tr-TR" dirty="0" smtClean="0"/>
              <a:t>		Yazıtlarda bu abidelerin sonsuzluğa kadar kalması temennisi ile </a:t>
            </a:r>
            <a:r>
              <a:rPr lang="tr-TR" b="1" dirty="0" smtClean="0">
                <a:solidFill>
                  <a:srgbClr val="FF0000"/>
                </a:solidFill>
              </a:rPr>
              <a:t>"</a:t>
            </a:r>
            <a:r>
              <a:rPr lang="tr-TR" b="1" dirty="0" err="1" smtClean="0">
                <a:solidFill>
                  <a:srgbClr val="FF0000"/>
                </a:solidFill>
              </a:rPr>
              <a:t>Bengü</a:t>
            </a:r>
            <a:r>
              <a:rPr lang="tr-TR" b="1" dirty="0" smtClean="0">
                <a:solidFill>
                  <a:srgbClr val="FF0000"/>
                </a:solidFill>
              </a:rPr>
              <a:t> Taşlar" </a:t>
            </a:r>
            <a:r>
              <a:rPr lang="tr-TR" dirty="0" smtClean="0"/>
              <a:t>denmiştir.</a:t>
            </a:r>
          </a:p>
          <a:p>
            <a:pPr algn="just">
              <a:buNone/>
            </a:pPr>
            <a:endParaRPr lang="tr-TR" dirty="0" smtClean="0"/>
          </a:p>
          <a:p>
            <a:pPr algn="just">
              <a:buNone/>
            </a:pPr>
            <a:r>
              <a:rPr lang="tr-TR" dirty="0" smtClean="0"/>
              <a:t>	</a:t>
            </a:r>
          </a:p>
          <a:p>
            <a:pPr algn="just">
              <a:buNone/>
            </a:pPr>
            <a:endParaRPr lang="tr-TR" dirty="0" smtClean="0"/>
          </a:p>
          <a:p>
            <a:pPr algn="just">
              <a:buNone/>
            </a:pPr>
            <a:endParaRPr lang="tr-TR" dirty="0" smtClean="0"/>
          </a:p>
          <a:p>
            <a:pPr algn="just">
              <a:buNone/>
            </a:pPr>
            <a:endParaRPr lang="tr-TR"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dilimiz.com/dil/bilgekagan1.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t0.gstatic.com/images?q=tbn:ANd9GcTSbJzs88JUhtklBAb0w7E3X1qQ9lBbQO_o5dowkV9Px49RMdv70g"/>
          <p:cNvPicPr>
            <a:picLocks noChangeAspect="1" noChangeArrowheads="1"/>
          </p:cNvPicPr>
          <p:nvPr/>
        </p:nvPicPr>
        <p:blipFill>
          <a:blip r:embed="rId3" cstate="print"/>
          <a:srcRect/>
          <a:stretch>
            <a:fillRect/>
          </a:stretch>
        </p:blipFill>
        <p:spPr bwMode="auto">
          <a:xfrm>
            <a:off x="539552" y="0"/>
            <a:ext cx="7416824" cy="685800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www.turkedebiyati.com.tr/resimler/366034_2.gif"/>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0" y="188913"/>
            <a:ext cx="7772400" cy="863600"/>
          </a:xfrm>
        </p:spPr>
        <p:txBody>
          <a:bodyPr>
            <a:normAutofit/>
          </a:bodyPr>
          <a:lstStyle/>
          <a:p>
            <a:r>
              <a:rPr lang="tr-TR" b="1" dirty="0" smtClean="0">
                <a:solidFill>
                  <a:srgbClr val="FF0000"/>
                </a:solidFill>
              </a:rPr>
              <a:t>Balballar (Mezar Taşları) </a:t>
            </a:r>
            <a:endParaRPr lang="tr-TR" b="1" dirty="0">
              <a:solidFill>
                <a:srgbClr val="FF0000"/>
              </a:solidFill>
            </a:endParaRPr>
          </a:p>
        </p:txBody>
      </p:sp>
      <p:sp>
        <p:nvSpPr>
          <p:cNvPr id="3" name="2 Alt Başlık"/>
          <p:cNvSpPr>
            <a:spLocks noGrp="1"/>
          </p:cNvSpPr>
          <p:nvPr>
            <p:ph type="subTitle" idx="4294967295"/>
          </p:nvPr>
        </p:nvSpPr>
        <p:spPr>
          <a:xfrm>
            <a:off x="0" y="1268413"/>
            <a:ext cx="8785225" cy="5400675"/>
          </a:xfrm>
        </p:spPr>
        <p:txBody>
          <a:bodyPr/>
          <a:lstStyle/>
          <a:p>
            <a:pPr algn="just">
              <a:buNone/>
            </a:pPr>
            <a:r>
              <a:rPr lang="tr-TR" dirty="0" smtClean="0"/>
              <a:t>		Ölen kahramanın sağlığında öldürdüğü düşmanları temsilen mezarının etrafına dikilen anıt taşlara </a:t>
            </a:r>
            <a:r>
              <a:rPr lang="tr-TR" b="1" dirty="0" smtClean="0">
                <a:solidFill>
                  <a:srgbClr val="FF0000"/>
                </a:solidFill>
              </a:rPr>
              <a:t>Balbal</a:t>
            </a:r>
            <a:r>
              <a:rPr lang="tr-TR" dirty="0" smtClean="0">
                <a:solidFill>
                  <a:srgbClr val="FF0000"/>
                </a:solidFill>
              </a:rPr>
              <a:t> </a:t>
            </a:r>
            <a:r>
              <a:rPr lang="tr-TR" dirty="0" smtClean="0"/>
              <a:t>denir. Bunlar insan biçiminde kabaca yontulmuş olup simgeseldirler.</a:t>
            </a:r>
          </a:p>
          <a:p>
            <a:pPr algn="just">
              <a:buNone/>
            </a:pPr>
            <a:endParaRPr lang="tr-TR" dirty="0" smtClean="0"/>
          </a:p>
          <a:p>
            <a:pPr algn="just">
              <a:buNone/>
            </a:pPr>
            <a:endParaRPr lang="tr-T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0" y="260350"/>
            <a:ext cx="7772400" cy="576263"/>
          </a:xfrm>
        </p:spPr>
        <p:txBody>
          <a:bodyPr>
            <a:normAutofit fontScale="90000"/>
          </a:bodyPr>
          <a:lstStyle/>
          <a:p>
            <a:r>
              <a:rPr lang="tr-TR" b="1" dirty="0" smtClean="0">
                <a:solidFill>
                  <a:srgbClr val="FF0000"/>
                </a:solidFill>
              </a:rPr>
              <a:t>Portre Heykel Olarak; </a:t>
            </a:r>
            <a:endParaRPr lang="tr-TR" b="1" dirty="0">
              <a:solidFill>
                <a:srgbClr val="FF0000"/>
              </a:solidFill>
            </a:endParaRPr>
          </a:p>
        </p:txBody>
      </p:sp>
      <p:sp>
        <p:nvSpPr>
          <p:cNvPr id="3" name="2 Alt Başlık"/>
          <p:cNvSpPr>
            <a:spLocks noGrp="1"/>
          </p:cNvSpPr>
          <p:nvPr>
            <p:ph type="subTitle" idx="4294967295"/>
          </p:nvPr>
        </p:nvSpPr>
        <p:spPr>
          <a:xfrm>
            <a:off x="0" y="1268413"/>
            <a:ext cx="9144000" cy="5400675"/>
          </a:xfrm>
        </p:spPr>
        <p:txBody>
          <a:bodyPr/>
          <a:lstStyle/>
          <a:p>
            <a:pPr algn="just">
              <a:buNone/>
            </a:pPr>
            <a:r>
              <a:rPr lang="tr-TR" dirty="0" smtClean="0"/>
              <a:t>		Başlığında kanatlarını açmış kartal figürü bulunan </a:t>
            </a:r>
            <a:r>
              <a:rPr lang="tr-TR" b="1" dirty="0" err="1" smtClean="0">
                <a:solidFill>
                  <a:srgbClr val="FF0000"/>
                </a:solidFill>
              </a:rPr>
              <a:t>Kültigin</a:t>
            </a:r>
            <a:r>
              <a:rPr lang="tr-TR" b="1" dirty="0" smtClean="0">
                <a:solidFill>
                  <a:srgbClr val="FF0000"/>
                </a:solidFill>
              </a:rPr>
              <a:t> başı </a:t>
            </a:r>
            <a:r>
              <a:rPr lang="tr-TR" dirty="0" smtClean="0"/>
              <a:t>en önemli örnektir. </a:t>
            </a:r>
            <a:endParaRPr lang="tr-TR"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t3.gstatic.com/images?q=tbn:ANd9GcT9u-L0VGNub3OCDzMXWiFr31BTqZpyIvONTIqFGICxJPM7c3MNlg"/>
          <p:cNvPicPr>
            <a:picLocks noChangeAspect="1" noChangeArrowheads="1"/>
          </p:cNvPicPr>
          <p:nvPr/>
        </p:nvPicPr>
        <p:blipFill>
          <a:blip r:embed="rId3" cstate="print"/>
          <a:srcRect/>
          <a:stretch>
            <a:fillRect/>
          </a:stretch>
        </p:blipFill>
        <p:spPr bwMode="auto">
          <a:xfrm>
            <a:off x="1331640" y="0"/>
            <a:ext cx="6696744" cy="6858000"/>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resim.bilgicik.com/orhun_abideleri/kultigin_heykelinin_basi.jpg"/>
          <p:cNvPicPr>
            <a:picLocks noChangeAspect="1" noChangeArrowheads="1"/>
          </p:cNvPicPr>
          <p:nvPr/>
        </p:nvPicPr>
        <p:blipFill>
          <a:blip r:embed="rId3" cstate="print"/>
          <a:srcRect/>
          <a:stretch>
            <a:fillRect/>
          </a:stretch>
        </p:blipFill>
        <p:spPr bwMode="auto">
          <a:xfrm>
            <a:off x="1115616" y="0"/>
            <a:ext cx="6264696" cy="6858000"/>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t2.gstatic.com/images?q=tbn:ANd9GcR-ZzeA01MFz0Vg3W0q5-u07wsr2_NLR0QPzwxhcj8iAdesBhQmzc99h7Hq6g"/>
          <p:cNvPicPr>
            <a:picLocks noChangeAspect="1" noChangeArrowheads="1"/>
          </p:cNvPicPr>
          <p:nvPr/>
        </p:nvPicPr>
        <p:blipFill>
          <a:blip r:embed="rId3" cstate="print"/>
          <a:srcRect/>
          <a:stretch>
            <a:fillRect/>
          </a:stretch>
        </p:blipFill>
        <p:spPr bwMode="auto">
          <a:xfrm>
            <a:off x="2123728" y="0"/>
            <a:ext cx="6336704" cy="685800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i.radikal.com.tr/358x268/2008/09/24/fft1_mf53929.Jpeg"/>
          <p:cNvPicPr>
            <a:picLocks noChangeAspect="1" noChangeArrowheads="1"/>
          </p:cNvPicPr>
          <p:nvPr/>
        </p:nvPicPr>
        <p:blipFill>
          <a:blip r:embed="rId3" cstate="print"/>
          <a:srcRect/>
          <a:stretch>
            <a:fillRect/>
          </a:stretch>
        </p:blipFill>
        <p:spPr bwMode="auto">
          <a:xfrm>
            <a:off x="899592" y="0"/>
            <a:ext cx="7488832" cy="685800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t3.gstatic.com/images?q=tbn:ANd9GcTDhGM5yhwkFel1TVqq38IWtLDMXMzC5bOb7B6kqjBg6a7i_glkxRDVgeqT"/>
          <p:cNvPicPr>
            <a:picLocks noChangeAspect="1" noChangeArrowheads="1"/>
          </p:cNvPicPr>
          <p:nvPr/>
        </p:nvPicPr>
        <p:blipFill>
          <a:blip r:embed="rId3" cstate="print"/>
          <a:srcRect/>
          <a:stretch>
            <a:fillRect/>
          </a:stretch>
        </p:blipFill>
        <p:spPr bwMode="auto">
          <a:xfrm>
            <a:off x="1187624" y="0"/>
            <a:ext cx="6912768" cy="685800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0" y="260350"/>
            <a:ext cx="7772400" cy="504825"/>
          </a:xfrm>
        </p:spPr>
        <p:txBody>
          <a:bodyPr>
            <a:normAutofit fontScale="90000"/>
          </a:bodyPr>
          <a:lstStyle/>
          <a:p>
            <a:r>
              <a:rPr lang="tr-TR" dirty="0" smtClean="0"/>
              <a:t>Uygurlar Dönemi</a:t>
            </a:r>
            <a:endParaRPr lang="tr-TR" dirty="0"/>
          </a:p>
        </p:txBody>
      </p:sp>
      <p:sp>
        <p:nvSpPr>
          <p:cNvPr id="3" name="2 Alt Başlık"/>
          <p:cNvSpPr>
            <a:spLocks noGrp="1"/>
          </p:cNvSpPr>
          <p:nvPr>
            <p:ph type="subTitle" idx="4294967295"/>
          </p:nvPr>
        </p:nvSpPr>
        <p:spPr>
          <a:xfrm>
            <a:off x="0" y="981075"/>
            <a:ext cx="8785225" cy="5688013"/>
          </a:xfrm>
        </p:spPr>
        <p:txBody>
          <a:bodyPr/>
          <a:lstStyle/>
          <a:p>
            <a:pPr algn="just">
              <a:buNone/>
            </a:pPr>
            <a:r>
              <a:rPr lang="tr-TR" dirty="0" smtClean="0"/>
              <a:t>		</a:t>
            </a:r>
            <a:r>
              <a:rPr lang="tr-TR" b="1" dirty="0" smtClean="0">
                <a:solidFill>
                  <a:srgbClr val="FFFF00"/>
                </a:solidFill>
              </a:rPr>
              <a:t>İnsan heykellerinde </a:t>
            </a:r>
            <a:r>
              <a:rPr lang="tr-TR" b="1" dirty="0" smtClean="0">
                <a:solidFill>
                  <a:srgbClr val="FF0000"/>
                </a:solidFill>
              </a:rPr>
              <a:t>gerçekçi bir anlatım</a:t>
            </a:r>
            <a:r>
              <a:rPr lang="tr-TR" dirty="0" smtClean="0"/>
              <a:t>, </a:t>
            </a:r>
            <a:r>
              <a:rPr lang="tr-TR" b="1" dirty="0" smtClean="0">
                <a:solidFill>
                  <a:srgbClr val="FFFF00"/>
                </a:solidFill>
              </a:rPr>
              <a:t>hayvan heykellerinde </a:t>
            </a:r>
            <a:r>
              <a:rPr lang="tr-TR" b="1" dirty="0" smtClean="0">
                <a:solidFill>
                  <a:srgbClr val="FF0000"/>
                </a:solidFill>
              </a:rPr>
              <a:t>ise stilize bir anlatım </a:t>
            </a:r>
            <a:r>
              <a:rPr lang="tr-TR" dirty="0" smtClean="0"/>
              <a:t>görülür. </a:t>
            </a:r>
          </a:p>
          <a:p>
            <a:pPr algn="just">
              <a:buNone/>
            </a:pPr>
            <a:r>
              <a:rPr lang="tr-TR" u="sng" dirty="0" smtClean="0"/>
              <a:t>Örnekler:</a:t>
            </a:r>
          </a:p>
          <a:p>
            <a:pPr algn="just">
              <a:buNone/>
            </a:pPr>
            <a:r>
              <a:rPr lang="tr-TR" dirty="0" smtClean="0"/>
              <a:t>Diz çökmüş yük taşıyan erkek heykeli,</a:t>
            </a:r>
          </a:p>
          <a:p>
            <a:pPr algn="just">
              <a:buNone/>
            </a:pPr>
            <a:r>
              <a:rPr lang="tr-TR" dirty="0" err="1" smtClean="0"/>
              <a:t>Sorçuk’ta</a:t>
            </a:r>
            <a:r>
              <a:rPr lang="tr-TR" dirty="0" smtClean="0"/>
              <a:t> bulunmuş at (27 cm) ve fil başları</a:t>
            </a:r>
            <a:endParaRPr lang="tr-TR"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t1.gstatic.com/images?q=tbn:ANd9GcQUcXKpAaH2CHYvcD_8WcS5wNxuvDILWAepoBF0BkpiULYzDqII3KUhlaqc"/>
          <p:cNvPicPr>
            <a:picLocks noChangeAspect="1" noChangeArrowheads="1"/>
          </p:cNvPicPr>
          <p:nvPr/>
        </p:nvPicPr>
        <p:blipFill>
          <a:blip r:embed="rId2" cstate="print"/>
          <a:srcRect/>
          <a:stretch>
            <a:fillRect/>
          </a:stretch>
        </p:blipFill>
        <p:spPr bwMode="auto">
          <a:xfrm>
            <a:off x="467544" y="0"/>
            <a:ext cx="7632848" cy="685800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g574.imageshack.us/img574/3297/asetat4.gif"/>
          <p:cNvPicPr>
            <a:picLocks noChangeAspect="1" noChangeArrowheads="1"/>
          </p:cNvPicPr>
          <p:nvPr/>
        </p:nvPicPr>
        <p:blipFill>
          <a:blip r:embed="rId3" cstate="print"/>
          <a:srcRect/>
          <a:stretch>
            <a:fillRect/>
          </a:stretch>
        </p:blipFill>
        <p:spPr bwMode="auto">
          <a:xfrm>
            <a:off x="1619672" y="-387424"/>
            <a:ext cx="5544616" cy="7448551"/>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http://www.osaka-u.ac.jp/migr/img/eng/research/annualreport/vol2/graphics/image/02_ph2l.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descr="http://img199.imageshack.us/img199/2686/7821b5233e3e8db0f74ee61.gif"/>
          <p:cNvPicPr>
            <a:picLocks noChangeAspect="1" noChangeArrowheads="1"/>
          </p:cNvPicPr>
          <p:nvPr/>
        </p:nvPicPr>
        <p:blipFill>
          <a:blip r:embed="rId3" cstate="print"/>
          <a:srcRect/>
          <a:stretch>
            <a:fillRect/>
          </a:stretch>
        </p:blipFill>
        <p:spPr bwMode="auto">
          <a:xfrm>
            <a:off x="395536" y="0"/>
            <a:ext cx="7848872" cy="7245424"/>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2" descr="http://img717.imageshack.us/img717/8804/7ckutchavahaduvarresmin.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descr="http://historyfacebook.wikispaces.com/file/view/uighurs.jpg/30559315/uighurs.jpg"/>
          <p:cNvPicPr>
            <a:picLocks noChangeAspect="1" noChangeArrowheads="1"/>
          </p:cNvPicPr>
          <p:nvPr/>
        </p:nvPicPr>
        <p:blipFill>
          <a:blip r:embed="rId3" cstate="print"/>
          <a:srcRect/>
          <a:stretch>
            <a:fillRect/>
          </a:stretch>
        </p:blipFill>
        <p:spPr bwMode="auto">
          <a:xfrm>
            <a:off x="1907704" y="0"/>
            <a:ext cx="5112568" cy="7029400"/>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descr="http://img525.imageshack.us/img525/8936/bez13.jpg"/>
          <p:cNvPicPr>
            <a:picLocks noChangeAspect="1" noChangeArrowheads="1"/>
          </p:cNvPicPr>
          <p:nvPr/>
        </p:nvPicPr>
        <p:blipFill>
          <a:blip r:embed="rId3" cstate="print"/>
          <a:srcRect/>
          <a:stretch>
            <a:fillRect/>
          </a:stretch>
        </p:blipFill>
        <p:spPr bwMode="auto">
          <a:xfrm>
            <a:off x="1835696" y="-1467544"/>
            <a:ext cx="5400600" cy="8829676"/>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0" y="188913"/>
            <a:ext cx="7772400" cy="719137"/>
          </a:xfrm>
        </p:spPr>
        <p:txBody>
          <a:bodyPr>
            <a:normAutofit fontScale="90000"/>
          </a:bodyPr>
          <a:lstStyle/>
          <a:p>
            <a:r>
              <a:rPr lang="tr-TR" b="1" dirty="0" smtClean="0">
                <a:solidFill>
                  <a:srgbClr val="FF0000"/>
                </a:solidFill>
              </a:rPr>
              <a:t>Eski Türk Çadır Sanatı</a:t>
            </a:r>
            <a:endParaRPr lang="tr-TR" b="1" dirty="0">
              <a:solidFill>
                <a:srgbClr val="FF0000"/>
              </a:solidFill>
            </a:endParaRPr>
          </a:p>
        </p:txBody>
      </p:sp>
      <p:sp>
        <p:nvSpPr>
          <p:cNvPr id="3" name="2 Alt Başlık"/>
          <p:cNvSpPr>
            <a:spLocks noGrp="1"/>
          </p:cNvSpPr>
          <p:nvPr>
            <p:ph type="subTitle" idx="4294967295"/>
          </p:nvPr>
        </p:nvSpPr>
        <p:spPr>
          <a:xfrm>
            <a:off x="0" y="981075"/>
            <a:ext cx="8785225" cy="5688013"/>
          </a:xfrm>
        </p:spPr>
        <p:txBody>
          <a:bodyPr>
            <a:normAutofit lnSpcReduction="10000"/>
          </a:bodyPr>
          <a:lstStyle/>
          <a:p>
            <a:pPr algn="just">
              <a:buNone/>
            </a:pPr>
            <a:r>
              <a:rPr lang="tr-TR" dirty="0" smtClean="0"/>
              <a:t>		Asya’da Türklerin kullandığı çadırların, özellikle </a:t>
            </a:r>
            <a:r>
              <a:rPr lang="tr-TR" b="1" dirty="0" smtClean="0">
                <a:solidFill>
                  <a:srgbClr val="FFFF00"/>
                </a:solidFill>
              </a:rPr>
              <a:t>Kağan Çadırları</a:t>
            </a:r>
            <a:r>
              <a:rPr lang="tr-TR" dirty="0" smtClean="0"/>
              <a:t>’nın </a:t>
            </a:r>
            <a:r>
              <a:rPr lang="tr-TR" b="1" dirty="0" smtClean="0">
                <a:solidFill>
                  <a:srgbClr val="FF0000"/>
                </a:solidFill>
              </a:rPr>
              <a:t>süsleme bakımından </a:t>
            </a:r>
            <a:r>
              <a:rPr lang="tr-TR" b="1" dirty="0" smtClean="0">
                <a:solidFill>
                  <a:srgbClr val="FFFF00"/>
                </a:solidFill>
              </a:rPr>
              <a:t>daha zengin </a:t>
            </a:r>
            <a:r>
              <a:rPr lang="tr-TR" dirty="0" smtClean="0"/>
              <a:t>ve </a:t>
            </a:r>
            <a:r>
              <a:rPr lang="tr-TR" b="1" dirty="0" smtClean="0">
                <a:solidFill>
                  <a:srgbClr val="FFFF00"/>
                </a:solidFill>
              </a:rPr>
              <a:t>daha büyük </a:t>
            </a:r>
            <a:r>
              <a:rPr lang="tr-TR" dirty="0" smtClean="0"/>
              <a:t>olduğu bilinmektedir. </a:t>
            </a:r>
          </a:p>
          <a:p>
            <a:pPr algn="just">
              <a:buNone/>
            </a:pPr>
            <a:r>
              <a:rPr lang="tr-TR" dirty="0" smtClean="0"/>
              <a:t>		Çadırın doğaya karşı çok uzun süre dayanmaması yüzünden günümüze çok az çadır parçası gelebilmiştir. </a:t>
            </a:r>
          </a:p>
          <a:p>
            <a:pPr algn="just">
              <a:buNone/>
            </a:pPr>
            <a:r>
              <a:rPr lang="tr-TR" dirty="0" smtClean="0"/>
              <a:t>		Çadır sanatına ait bilgilerimizi; Budist ve </a:t>
            </a:r>
            <a:r>
              <a:rPr lang="tr-TR" dirty="0" err="1" smtClean="0"/>
              <a:t>Maniheist</a:t>
            </a:r>
            <a:r>
              <a:rPr lang="tr-TR" dirty="0" smtClean="0"/>
              <a:t> mağara resimlerindeki süslemelerde çadır süslemelerine benzer süslemeler kullanılmıştır. Bundan başka, Türk Boylarıyla ilişkisi olan gezgin misyoner ve elçilerin gezi notlarından öğrenmekteyiz. </a:t>
            </a:r>
            <a:endParaRPr lang="tr-TR"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Alt Başlık"/>
          <p:cNvSpPr>
            <a:spLocks noGrp="1"/>
          </p:cNvSpPr>
          <p:nvPr>
            <p:ph type="subTitle" idx="4294967295"/>
          </p:nvPr>
        </p:nvSpPr>
        <p:spPr>
          <a:xfrm>
            <a:off x="0" y="692150"/>
            <a:ext cx="8785225" cy="5976938"/>
          </a:xfrm>
        </p:spPr>
        <p:txBody>
          <a:bodyPr>
            <a:normAutofit fontScale="92500"/>
          </a:bodyPr>
          <a:lstStyle/>
          <a:p>
            <a:pPr>
              <a:buNone/>
            </a:pPr>
            <a:r>
              <a:rPr lang="tr-TR" dirty="0" smtClean="0"/>
              <a:t>		6. YY’ da Çinli Gezgin </a:t>
            </a:r>
            <a:r>
              <a:rPr lang="tr-TR" dirty="0" err="1" smtClean="0">
                <a:solidFill>
                  <a:srgbClr val="FFFF00"/>
                </a:solidFill>
              </a:rPr>
              <a:t>Song</a:t>
            </a:r>
            <a:r>
              <a:rPr lang="tr-TR" dirty="0" smtClean="0">
                <a:solidFill>
                  <a:srgbClr val="FFFF00"/>
                </a:solidFill>
              </a:rPr>
              <a:t> Yun</a:t>
            </a:r>
            <a:r>
              <a:rPr lang="tr-TR" dirty="0" smtClean="0"/>
              <a:t>, </a:t>
            </a:r>
            <a:r>
              <a:rPr lang="tr-TR" dirty="0" err="1" smtClean="0"/>
              <a:t>Akhunların</a:t>
            </a:r>
            <a:r>
              <a:rPr lang="tr-TR" dirty="0" smtClean="0"/>
              <a:t> Hükümdar çadırlarını, </a:t>
            </a:r>
          </a:p>
          <a:p>
            <a:pPr>
              <a:buNone/>
            </a:pPr>
            <a:r>
              <a:rPr lang="tr-TR" dirty="0" smtClean="0"/>
              <a:t>		6. YY’ da Bizans elçisi </a:t>
            </a:r>
            <a:r>
              <a:rPr lang="tr-TR" dirty="0" err="1" smtClean="0">
                <a:solidFill>
                  <a:srgbClr val="FFFF00"/>
                </a:solidFill>
              </a:rPr>
              <a:t>Zamarkos</a:t>
            </a:r>
            <a:r>
              <a:rPr lang="tr-TR" dirty="0" smtClean="0"/>
              <a:t>, Göktürk Hükümdarı İstemi Kağan’ın çadırını,</a:t>
            </a:r>
          </a:p>
          <a:p>
            <a:pPr>
              <a:buNone/>
            </a:pPr>
            <a:r>
              <a:rPr lang="tr-TR" dirty="0" smtClean="0"/>
              <a:t>		7.YY’ da Buda Rahibi </a:t>
            </a:r>
            <a:r>
              <a:rPr lang="tr-TR" dirty="0" err="1" smtClean="0">
                <a:solidFill>
                  <a:srgbClr val="FFFF00"/>
                </a:solidFill>
              </a:rPr>
              <a:t>Hsuan</a:t>
            </a:r>
            <a:r>
              <a:rPr lang="tr-TR" dirty="0" smtClean="0">
                <a:solidFill>
                  <a:srgbClr val="FFFF00"/>
                </a:solidFill>
              </a:rPr>
              <a:t> </a:t>
            </a:r>
            <a:r>
              <a:rPr lang="tr-TR" dirty="0" err="1" smtClean="0">
                <a:solidFill>
                  <a:srgbClr val="FFFF00"/>
                </a:solidFill>
              </a:rPr>
              <a:t>Tsang</a:t>
            </a:r>
            <a:r>
              <a:rPr lang="tr-TR" dirty="0" smtClean="0">
                <a:solidFill>
                  <a:srgbClr val="FFFF00"/>
                </a:solidFill>
              </a:rPr>
              <a:t> </a:t>
            </a:r>
            <a:r>
              <a:rPr lang="tr-TR" dirty="0" smtClean="0"/>
              <a:t>yine Göktürk Hükümdar Çadırlarını anlatır.</a:t>
            </a:r>
          </a:p>
          <a:p>
            <a:pPr>
              <a:buNone/>
            </a:pPr>
            <a:r>
              <a:rPr lang="tr-TR" dirty="0" smtClean="0"/>
              <a:t>		Kurganlardan çıkan süslü çadır ve keçe parçalarından Selçuklular’ da yaygın olarak görülen </a:t>
            </a:r>
            <a:r>
              <a:rPr lang="tr-TR" b="1" dirty="0" smtClean="0">
                <a:solidFill>
                  <a:srgbClr val="FFFF00"/>
                </a:solidFill>
              </a:rPr>
              <a:t>Kümbet Mezarlar </a:t>
            </a:r>
            <a:r>
              <a:rPr lang="tr-TR" dirty="0" smtClean="0"/>
              <a:t>da eski Türk Çadırları’ndan etkiler taşır. Kümbetlerin süsleme ve biçimine bakarak </a:t>
            </a:r>
            <a:r>
              <a:rPr lang="tr-TR" b="1" dirty="0" smtClean="0">
                <a:solidFill>
                  <a:srgbClr val="FFFF00"/>
                </a:solidFill>
              </a:rPr>
              <a:t>Çadır Sanatı </a:t>
            </a:r>
            <a:r>
              <a:rPr lang="tr-TR" dirty="0" smtClean="0"/>
              <a:t>hakkında bilgi edinebiliriz. </a:t>
            </a:r>
          </a:p>
          <a:p>
            <a:pPr>
              <a:buNone/>
            </a:pPr>
            <a:r>
              <a:rPr lang="tr-TR" dirty="0" smtClean="0"/>
              <a:t>			</a:t>
            </a:r>
            <a:endParaRPr lang="tr-TR"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Alt Başlık"/>
          <p:cNvSpPr>
            <a:spLocks noGrp="1"/>
          </p:cNvSpPr>
          <p:nvPr>
            <p:ph type="subTitle" idx="4294967295"/>
          </p:nvPr>
        </p:nvSpPr>
        <p:spPr>
          <a:xfrm>
            <a:off x="0" y="692150"/>
            <a:ext cx="8785225" cy="5976938"/>
          </a:xfrm>
        </p:spPr>
        <p:txBody>
          <a:bodyPr>
            <a:normAutofit/>
          </a:bodyPr>
          <a:lstStyle/>
          <a:p>
            <a:pPr>
              <a:buNone/>
            </a:pPr>
            <a:r>
              <a:rPr lang="tr-TR" dirty="0" smtClean="0"/>
              <a:t>	</a:t>
            </a:r>
          </a:p>
          <a:p>
            <a:pPr>
              <a:buNone/>
            </a:pPr>
            <a:r>
              <a:rPr lang="tr-TR" dirty="0" smtClean="0"/>
              <a:t>	Çadırlarla birlikte </a:t>
            </a:r>
            <a:r>
              <a:rPr lang="tr-TR" b="1" dirty="0" smtClean="0">
                <a:solidFill>
                  <a:srgbClr val="0070C0"/>
                </a:solidFill>
              </a:rPr>
              <a:t>Halıcılık Sanatı </a:t>
            </a:r>
            <a:r>
              <a:rPr lang="tr-TR" dirty="0" smtClean="0"/>
              <a:t>da gelişmiştir.</a:t>
            </a:r>
          </a:p>
          <a:p>
            <a:pPr>
              <a:buNone/>
            </a:pPr>
            <a:r>
              <a:rPr lang="tr-TR" dirty="0" smtClean="0"/>
              <a:t> 		Çünkü </a:t>
            </a:r>
            <a:r>
              <a:rPr lang="tr-TR" dirty="0" smtClean="0">
                <a:solidFill>
                  <a:srgbClr val="FFFF00"/>
                </a:solidFill>
              </a:rPr>
              <a:t>halı</a:t>
            </a:r>
            <a:r>
              <a:rPr lang="tr-TR" dirty="0" smtClean="0"/>
              <a:t> </a:t>
            </a:r>
            <a:r>
              <a:rPr lang="tr-TR" dirty="0" smtClean="0">
                <a:solidFill>
                  <a:srgbClr val="FF0000"/>
                </a:solidFill>
              </a:rPr>
              <a:t>çadır içinde kullanılan </a:t>
            </a:r>
            <a:r>
              <a:rPr lang="tr-TR" dirty="0" smtClean="0"/>
              <a:t>önemli bir </a:t>
            </a:r>
            <a:r>
              <a:rPr lang="tr-TR" b="1" dirty="0" smtClean="0">
                <a:solidFill>
                  <a:srgbClr val="FFFF00"/>
                </a:solidFill>
              </a:rPr>
              <a:t>yaygı türüdür</a:t>
            </a:r>
            <a:r>
              <a:rPr lang="tr-TR" dirty="0" smtClean="0"/>
              <a:t>.</a:t>
            </a:r>
          </a:p>
          <a:p>
            <a:pPr>
              <a:buNone/>
            </a:pPr>
            <a:endParaRPr lang="tr-TR" dirty="0" smtClean="0"/>
          </a:p>
          <a:p>
            <a:pPr>
              <a:buNone/>
            </a:pPr>
            <a:endParaRPr lang="tr-TR" dirty="0" smtClean="0"/>
          </a:p>
          <a:p>
            <a:pPr>
              <a:buNone/>
            </a:pPr>
            <a:r>
              <a:rPr lang="tr-TR" dirty="0" smtClean="0"/>
              <a:t> </a:t>
            </a:r>
          </a:p>
          <a:p>
            <a:pPr>
              <a:buNone/>
            </a:pPr>
            <a:r>
              <a:rPr lang="tr-TR" dirty="0" smtClean="0"/>
              <a:t>	</a:t>
            </a:r>
            <a:endParaRPr lang="tr-TR"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0" y="260350"/>
            <a:ext cx="7772400" cy="865188"/>
          </a:xfrm>
        </p:spPr>
        <p:txBody>
          <a:bodyPr/>
          <a:lstStyle/>
          <a:p>
            <a:r>
              <a:rPr lang="tr-TR" b="1" dirty="0" smtClean="0">
                <a:solidFill>
                  <a:srgbClr val="FF0000"/>
                </a:solidFill>
              </a:rPr>
              <a:t>Uygur Mimarisi</a:t>
            </a:r>
            <a:endParaRPr lang="tr-TR" b="1" dirty="0">
              <a:solidFill>
                <a:srgbClr val="FF0000"/>
              </a:solidFill>
            </a:endParaRPr>
          </a:p>
        </p:txBody>
      </p:sp>
      <p:sp>
        <p:nvSpPr>
          <p:cNvPr id="3" name="2 Alt Başlık"/>
          <p:cNvSpPr>
            <a:spLocks noGrp="1"/>
          </p:cNvSpPr>
          <p:nvPr>
            <p:ph type="subTitle" idx="4294967295"/>
          </p:nvPr>
        </p:nvSpPr>
        <p:spPr>
          <a:xfrm>
            <a:off x="0" y="1125538"/>
            <a:ext cx="8785225" cy="5732462"/>
          </a:xfrm>
        </p:spPr>
        <p:txBody>
          <a:bodyPr>
            <a:normAutofit fontScale="92500" lnSpcReduction="20000"/>
          </a:bodyPr>
          <a:lstStyle/>
          <a:p>
            <a:pPr algn="just">
              <a:buNone/>
            </a:pPr>
            <a:r>
              <a:rPr lang="tr-TR" dirty="0" smtClean="0"/>
              <a:t>		</a:t>
            </a:r>
            <a:r>
              <a:rPr lang="tr-TR" b="1" dirty="0" smtClean="0">
                <a:solidFill>
                  <a:srgbClr val="FFFF00"/>
                </a:solidFill>
              </a:rPr>
              <a:t>İlk yerleşik yaşama geçen Türk Toplumu </a:t>
            </a:r>
            <a:r>
              <a:rPr lang="tr-TR" b="1" dirty="0" smtClean="0">
                <a:solidFill>
                  <a:srgbClr val="FF0000"/>
                </a:solidFill>
              </a:rPr>
              <a:t>Uygurlardır</a:t>
            </a:r>
            <a:r>
              <a:rPr lang="tr-TR" dirty="0" smtClean="0"/>
              <a:t>. İlk mimari örnekler ve düzenli kentler bu dönemde görülür. Kentler savaşlar nedeniyle </a:t>
            </a:r>
            <a:r>
              <a:rPr lang="tr-TR" b="1" dirty="0" smtClean="0">
                <a:solidFill>
                  <a:srgbClr val="FFFF00"/>
                </a:solidFill>
              </a:rPr>
              <a:t>surlarla çevrilidir. </a:t>
            </a:r>
          </a:p>
          <a:p>
            <a:pPr algn="just">
              <a:buNone/>
            </a:pPr>
            <a:r>
              <a:rPr lang="tr-TR" dirty="0" smtClean="0"/>
              <a:t>		Uygurlarda görülen dinsel mimarinin en ilginç örneklerini </a:t>
            </a:r>
            <a:r>
              <a:rPr lang="tr-TR" b="1" dirty="0" smtClean="0">
                <a:solidFill>
                  <a:srgbClr val="FFFF00"/>
                </a:solidFill>
              </a:rPr>
              <a:t>Budacılık zamanında </a:t>
            </a:r>
            <a:r>
              <a:rPr lang="tr-TR" dirty="0" smtClean="0"/>
              <a:t>yapılan </a:t>
            </a:r>
            <a:r>
              <a:rPr lang="tr-TR" b="1" dirty="0" smtClean="0">
                <a:solidFill>
                  <a:srgbClr val="FFFF00"/>
                </a:solidFill>
              </a:rPr>
              <a:t>STUPALAR</a:t>
            </a:r>
            <a:r>
              <a:rPr lang="tr-TR" dirty="0" smtClean="0"/>
              <a:t> oluşturur. (Asya uygarlıklarında görülen </a:t>
            </a:r>
            <a:r>
              <a:rPr lang="tr-TR" b="1" dirty="0" smtClean="0">
                <a:solidFill>
                  <a:srgbClr val="FF0000"/>
                </a:solidFill>
              </a:rPr>
              <a:t>kule biçimli tapınak</a:t>
            </a:r>
            <a:r>
              <a:rPr lang="tr-TR" dirty="0" smtClean="0"/>
              <a:t>)</a:t>
            </a:r>
          </a:p>
          <a:p>
            <a:pPr algn="just">
              <a:buNone/>
            </a:pPr>
            <a:r>
              <a:rPr lang="tr-TR" dirty="0" smtClean="0"/>
              <a:t>	Örnek: </a:t>
            </a:r>
            <a:r>
              <a:rPr lang="tr-TR" dirty="0" err="1" smtClean="0"/>
              <a:t>Sirkup’ta</a:t>
            </a:r>
            <a:r>
              <a:rPr lang="tr-TR" dirty="0" smtClean="0"/>
              <a:t> bulunan </a:t>
            </a:r>
            <a:r>
              <a:rPr lang="tr-TR" dirty="0" err="1" smtClean="0"/>
              <a:t>stupa</a:t>
            </a:r>
            <a:r>
              <a:rPr lang="tr-TR" dirty="0" smtClean="0"/>
              <a:t> (pagoda) </a:t>
            </a:r>
          </a:p>
          <a:p>
            <a:pPr algn="just">
              <a:buNone/>
            </a:pPr>
            <a:r>
              <a:rPr lang="tr-TR" dirty="0" smtClean="0"/>
              <a:t>		Uygurların mimariye getirdiği en önemli yenilik ise Kubbeli mezar anıtları yani </a:t>
            </a:r>
            <a:r>
              <a:rPr lang="tr-TR" b="1" dirty="0" smtClean="0">
                <a:solidFill>
                  <a:srgbClr val="FFFF00"/>
                </a:solidFill>
              </a:rPr>
              <a:t>TÜRBELER</a:t>
            </a:r>
            <a:r>
              <a:rPr lang="tr-TR" dirty="0" smtClean="0"/>
              <a:t> ve köşelerden kubbeye üçgen geçiş elemanı kullanmaktır. (</a:t>
            </a:r>
            <a:r>
              <a:rPr lang="tr-TR" b="1" dirty="0" smtClean="0">
                <a:solidFill>
                  <a:srgbClr val="FF0000"/>
                </a:solidFill>
              </a:rPr>
              <a:t>Tromp</a:t>
            </a:r>
            <a:r>
              <a:rPr lang="tr-TR" dirty="0" smtClean="0"/>
              <a:t>)</a:t>
            </a:r>
          </a:p>
          <a:p>
            <a:pPr algn="just">
              <a:buNone/>
            </a:pPr>
            <a:r>
              <a:rPr lang="tr-TR" dirty="0" smtClean="0"/>
              <a:t>	</a:t>
            </a:r>
          </a:p>
          <a:p>
            <a:endParaRPr lang="tr-TR"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t3.gstatic.com/images?q=tbn:ANd9GcSgyX7TfzADM7-Gj3lJUjtL-xeuNfAOhO81YBCsaFjwbYgfVa1seA"/>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t2.gstatic.com/images?q=tbn:ANd9GcQhmcUePI8lWsgI9hrJinVV70RveYXwrx9mkTKkY00wQWQNXuO1n5B0A8HY"/>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upload.wikimedia.org/wikipedia/commons/8/82/Buddhist_Stupa_in_Myanmar.jpg"/>
          <p:cNvPicPr>
            <a:picLocks noChangeAspect="1" noChangeArrowheads="1"/>
          </p:cNvPicPr>
          <p:nvPr/>
        </p:nvPicPr>
        <p:blipFill>
          <a:blip r:embed="rId3" cstate="print"/>
          <a:srcRect/>
          <a:stretch>
            <a:fillRect/>
          </a:stretch>
        </p:blipFill>
        <p:spPr bwMode="auto">
          <a:xfrm>
            <a:off x="0" y="0"/>
            <a:ext cx="9324528" cy="6858000"/>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www.visualphotos.com/photo/2x4539401/Dhamekh_Stupa_Sarnath_Uttar_Pradesh_India_600-02972984.jpg"/>
          <p:cNvPicPr>
            <a:picLocks noChangeAspect="1" noChangeArrowheads="1"/>
          </p:cNvPicPr>
          <p:nvPr/>
        </p:nvPicPr>
        <p:blipFill>
          <a:blip r:embed="rId3" cstate="print"/>
          <a:srcRect/>
          <a:stretch>
            <a:fillRect/>
          </a:stretch>
        </p:blipFill>
        <p:spPr bwMode="auto">
          <a:xfrm>
            <a:off x="611560" y="0"/>
            <a:ext cx="8064896" cy="7101408"/>
          </a:xfrm>
          <a:prstGeom prst="rect">
            <a:avLst/>
          </a:prstGeo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Alt Başlık"/>
          <p:cNvSpPr>
            <a:spLocks noGrp="1"/>
          </p:cNvSpPr>
          <p:nvPr>
            <p:ph type="subTitle" idx="4294967295"/>
          </p:nvPr>
        </p:nvSpPr>
        <p:spPr>
          <a:xfrm>
            <a:off x="0" y="260350"/>
            <a:ext cx="9144000" cy="6408738"/>
          </a:xfrm>
        </p:spPr>
        <p:txBody>
          <a:bodyPr/>
          <a:lstStyle/>
          <a:p>
            <a:pPr>
              <a:buNone/>
            </a:pPr>
            <a:r>
              <a:rPr lang="tr-TR" dirty="0" smtClean="0"/>
              <a:t>	</a:t>
            </a:r>
          </a:p>
          <a:p>
            <a:pPr>
              <a:buNone/>
            </a:pPr>
            <a:r>
              <a:rPr lang="tr-TR" b="1" dirty="0"/>
              <a:t>	</a:t>
            </a:r>
            <a:r>
              <a:rPr lang="tr-TR" b="1" dirty="0" smtClean="0">
                <a:solidFill>
                  <a:srgbClr val="FF0000"/>
                </a:solidFill>
              </a:rPr>
              <a:t>Tromp: </a:t>
            </a:r>
            <a:r>
              <a:rPr lang="tr-TR" dirty="0" smtClean="0"/>
              <a:t>Köşelerden kubbeye geçişi sağlayan çeyrek küre şeklinde mimari eleman.</a:t>
            </a:r>
          </a:p>
          <a:p>
            <a:pPr>
              <a:buNone/>
            </a:pPr>
            <a:endParaRPr lang="tr-TR"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tkfiles.storage.live.com/y1poEiJnNWqndgs2VPjBeB2g96Rh6FgOIF6v4yhJZdvcNBJroTsj6Yi2hFEU682wN-JSrjvSif1Nhw"/>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http://t3.gstatic.com/images?q=tbn:ANd9GcQmK2VtOKe2fz-D6D7qcxmOqtGDFYKATjrVH2RQrByge9ATGNrRf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0" y="188913"/>
            <a:ext cx="7772400" cy="1223962"/>
          </a:xfrm>
        </p:spPr>
        <p:txBody>
          <a:bodyPr/>
          <a:lstStyle/>
          <a:p>
            <a:r>
              <a:rPr lang="tr-TR" b="1" dirty="0" smtClean="0">
                <a:solidFill>
                  <a:srgbClr val="FF0000"/>
                </a:solidFill>
              </a:rPr>
              <a:t>Eski Türk Maden Sanatı</a:t>
            </a:r>
            <a:endParaRPr lang="tr-TR" b="1" dirty="0">
              <a:solidFill>
                <a:srgbClr val="FF0000"/>
              </a:solidFill>
            </a:endParaRPr>
          </a:p>
        </p:txBody>
      </p:sp>
      <p:sp>
        <p:nvSpPr>
          <p:cNvPr id="3" name="2 Alt Başlık"/>
          <p:cNvSpPr>
            <a:spLocks noGrp="1"/>
          </p:cNvSpPr>
          <p:nvPr>
            <p:ph type="subTitle" idx="4294967295"/>
          </p:nvPr>
        </p:nvSpPr>
        <p:spPr>
          <a:xfrm>
            <a:off x="0" y="1341438"/>
            <a:ext cx="9144000" cy="5327650"/>
          </a:xfrm>
        </p:spPr>
        <p:txBody>
          <a:bodyPr/>
          <a:lstStyle/>
          <a:p>
            <a:pPr>
              <a:buNone/>
            </a:pPr>
            <a:r>
              <a:rPr lang="tr-TR" dirty="0" smtClean="0"/>
              <a:t>		</a:t>
            </a:r>
            <a:r>
              <a:rPr lang="tr-TR" b="1" dirty="0" smtClean="0">
                <a:solidFill>
                  <a:srgbClr val="FFFF00"/>
                </a:solidFill>
              </a:rPr>
              <a:t>Ergenekon Destanı</a:t>
            </a:r>
            <a:r>
              <a:rPr lang="tr-TR" dirty="0" smtClean="0"/>
              <a:t>’nda da demirden bir kayanın eritilmesinden söz edilir. Ayrıca bir </a:t>
            </a:r>
            <a:r>
              <a:rPr lang="tr-TR" dirty="0" err="1" smtClean="0"/>
              <a:t>bozkurtun</a:t>
            </a:r>
            <a:r>
              <a:rPr lang="tr-TR" dirty="0" smtClean="0"/>
              <a:t> dağın içinden çıkmalarına rehberlik ettiğinden de bahsedilir. </a:t>
            </a:r>
          </a:p>
          <a:p>
            <a:pPr>
              <a:buNone/>
            </a:pPr>
            <a:r>
              <a:rPr lang="tr-TR" dirty="0" smtClean="0"/>
              <a:t>		Bu olayın Eski Türklerde her yıl bayram olarak kutlandığı ve </a:t>
            </a:r>
            <a:r>
              <a:rPr lang="tr-TR" b="1" dirty="0" smtClean="0">
                <a:solidFill>
                  <a:srgbClr val="FFFF00"/>
                </a:solidFill>
              </a:rPr>
              <a:t>örs üzerinde demir dövüldüğü </a:t>
            </a:r>
            <a:r>
              <a:rPr lang="tr-TR" dirty="0" smtClean="0"/>
              <a:t>bilinmektedir. </a:t>
            </a:r>
          </a:p>
          <a:p>
            <a:pPr>
              <a:buNone/>
            </a:pPr>
            <a:r>
              <a:rPr lang="tr-TR" dirty="0" smtClean="0"/>
              <a:t>		16. Yüzyılda Ruslar Sibirya’yı aldıklarında buradaki Türklere demirci diyerek KUZNESK kentini kurmuşlardır.  </a:t>
            </a:r>
            <a:endParaRPr lang="tr-TR"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0" y="188913"/>
            <a:ext cx="7772400" cy="576262"/>
          </a:xfrm>
        </p:spPr>
        <p:txBody>
          <a:bodyPr>
            <a:normAutofit fontScale="90000"/>
          </a:bodyPr>
          <a:lstStyle/>
          <a:p>
            <a:r>
              <a:rPr lang="tr-TR" dirty="0" smtClean="0">
                <a:solidFill>
                  <a:srgbClr val="FFFF00"/>
                </a:solidFill>
              </a:rPr>
              <a:t>Maden Sanatı Ortak Özellikleri</a:t>
            </a:r>
            <a:endParaRPr lang="tr-TR" dirty="0">
              <a:solidFill>
                <a:srgbClr val="FFFF00"/>
              </a:solidFill>
            </a:endParaRPr>
          </a:p>
        </p:txBody>
      </p:sp>
      <p:sp>
        <p:nvSpPr>
          <p:cNvPr id="3" name="2 Alt Başlık"/>
          <p:cNvSpPr>
            <a:spLocks noGrp="1"/>
          </p:cNvSpPr>
          <p:nvPr>
            <p:ph type="subTitle" idx="4294967295"/>
          </p:nvPr>
        </p:nvSpPr>
        <p:spPr>
          <a:xfrm>
            <a:off x="0" y="836613"/>
            <a:ext cx="8785225" cy="5832475"/>
          </a:xfrm>
        </p:spPr>
        <p:txBody>
          <a:bodyPr/>
          <a:lstStyle/>
          <a:p>
            <a:pPr algn="just">
              <a:buNone/>
            </a:pPr>
            <a:r>
              <a:rPr lang="tr-TR" dirty="0" smtClean="0"/>
              <a:t>1- Eski Türkler, demir başta olmak üzere her türlü </a:t>
            </a:r>
            <a:r>
              <a:rPr lang="tr-TR" dirty="0" smtClean="0"/>
              <a:t>araç </a:t>
            </a:r>
            <a:r>
              <a:rPr lang="tr-TR" dirty="0" smtClean="0"/>
              <a:t>ve gereç yapımında </a:t>
            </a:r>
            <a:r>
              <a:rPr lang="tr-TR" dirty="0" smtClean="0"/>
              <a:t>madeni kullanmışlardır</a:t>
            </a:r>
            <a:r>
              <a:rPr lang="tr-TR" dirty="0" smtClean="0"/>
              <a:t>. </a:t>
            </a:r>
          </a:p>
          <a:p>
            <a:pPr algn="just">
              <a:buNone/>
            </a:pPr>
            <a:r>
              <a:rPr lang="tr-TR" dirty="0" smtClean="0"/>
              <a:t>2- Modern sanatın örnekleri genellikle, at koşumu süsleri, kemer tokaları, süs levhaları ve kap- </a:t>
            </a:r>
            <a:r>
              <a:rPr lang="tr-TR" dirty="0" err="1" smtClean="0"/>
              <a:t>kacaklardan</a:t>
            </a:r>
            <a:r>
              <a:rPr lang="tr-TR" dirty="0" smtClean="0"/>
              <a:t> oluşmaktadır. </a:t>
            </a:r>
          </a:p>
          <a:p>
            <a:pPr algn="just">
              <a:buNone/>
            </a:pPr>
            <a:r>
              <a:rPr lang="tr-TR" dirty="0" smtClean="0"/>
              <a:t>3- Modern sanatın en önemli örnekleri günümüzde Viyana Sanat Tarihi Müzesi, Leningrad </a:t>
            </a:r>
            <a:r>
              <a:rPr lang="tr-TR" dirty="0" err="1" smtClean="0"/>
              <a:t>Ermitaj</a:t>
            </a:r>
            <a:r>
              <a:rPr lang="tr-TR" dirty="0" smtClean="0"/>
              <a:t> müzesinde bulunmaktadır. </a:t>
            </a:r>
          </a:p>
          <a:p>
            <a:pPr algn="just">
              <a:buNone/>
            </a:pPr>
            <a:r>
              <a:rPr lang="tr-TR" dirty="0" smtClean="0"/>
              <a:t>4- Bu eserler </a:t>
            </a:r>
            <a:r>
              <a:rPr lang="tr-TR" b="1" dirty="0" smtClean="0">
                <a:solidFill>
                  <a:srgbClr val="FF0000"/>
                </a:solidFill>
              </a:rPr>
              <a:t>döküm, dövme </a:t>
            </a:r>
            <a:r>
              <a:rPr lang="tr-TR" dirty="0" smtClean="0"/>
              <a:t>ve </a:t>
            </a:r>
            <a:r>
              <a:rPr lang="tr-TR" b="1" dirty="0" err="1" smtClean="0">
                <a:solidFill>
                  <a:srgbClr val="FF0000"/>
                </a:solidFill>
              </a:rPr>
              <a:t>ajurlama</a:t>
            </a:r>
            <a:r>
              <a:rPr lang="tr-TR" dirty="0" smtClean="0"/>
              <a:t> teknikleriyle yapılmışlardır.  </a:t>
            </a:r>
            <a:endParaRPr lang="tr-TR"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179388" y="333375"/>
            <a:ext cx="8964612" cy="1511300"/>
          </a:xfrm>
        </p:spPr>
        <p:txBody>
          <a:bodyPr>
            <a:noAutofit/>
          </a:bodyPr>
          <a:lstStyle/>
          <a:p>
            <a:pPr algn="l"/>
            <a:r>
              <a:rPr lang="tr-TR" sz="3600" b="1" dirty="0" smtClean="0">
                <a:solidFill>
                  <a:srgbClr val="FF0000"/>
                </a:solidFill>
              </a:rPr>
              <a:t>Eski Türk Maden Sanatı Konu ve Biçim Yönünden İki </a:t>
            </a:r>
            <a:r>
              <a:rPr lang="tr-TR" sz="3600" b="1" dirty="0" err="1" smtClean="0">
                <a:solidFill>
                  <a:srgbClr val="FF0000"/>
                </a:solidFill>
              </a:rPr>
              <a:t>Üslubda</a:t>
            </a:r>
            <a:r>
              <a:rPr lang="tr-TR" sz="3600" b="1" dirty="0" smtClean="0">
                <a:solidFill>
                  <a:srgbClr val="FF0000"/>
                </a:solidFill>
              </a:rPr>
              <a:t> </a:t>
            </a:r>
            <a:r>
              <a:rPr lang="tr-TR" sz="3600" b="1" dirty="0" smtClean="0">
                <a:solidFill>
                  <a:srgbClr val="FF0000"/>
                </a:solidFill>
              </a:rPr>
              <a:t>İncelenir:</a:t>
            </a:r>
            <a:r>
              <a:rPr lang="tr-TR" sz="3600" b="1" dirty="0" smtClean="0"/>
              <a:t/>
            </a:r>
            <a:br>
              <a:rPr lang="tr-TR" sz="3600" b="1" dirty="0" smtClean="0"/>
            </a:br>
            <a:r>
              <a:rPr lang="tr-TR" sz="3600" b="1" dirty="0" smtClean="0"/>
              <a:t>A) </a:t>
            </a:r>
            <a:r>
              <a:rPr lang="tr-TR" sz="3600" b="1" dirty="0" err="1" smtClean="0"/>
              <a:t>Kıvrıkdal</a:t>
            </a:r>
            <a:r>
              <a:rPr lang="tr-TR" sz="3600" b="1" dirty="0" smtClean="0"/>
              <a:t> Bitki Üslubu, </a:t>
            </a:r>
            <a:br>
              <a:rPr lang="tr-TR" sz="3600" b="1" dirty="0" smtClean="0"/>
            </a:br>
            <a:r>
              <a:rPr lang="tr-TR" sz="3600" b="1" dirty="0" smtClean="0"/>
              <a:t>B) Hayvan Üslubu</a:t>
            </a:r>
            <a:endParaRPr lang="tr-TR" sz="3600" b="1" dirty="0"/>
          </a:p>
        </p:txBody>
      </p:sp>
      <p:sp>
        <p:nvSpPr>
          <p:cNvPr id="3" name="2 Alt Başlık"/>
          <p:cNvSpPr>
            <a:spLocks noGrp="1"/>
          </p:cNvSpPr>
          <p:nvPr>
            <p:ph type="subTitle" idx="4294967295"/>
          </p:nvPr>
        </p:nvSpPr>
        <p:spPr>
          <a:xfrm>
            <a:off x="0" y="2276872"/>
            <a:ext cx="9144000" cy="4392216"/>
          </a:xfrm>
        </p:spPr>
        <p:txBody>
          <a:bodyPr>
            <a:normAutofit/>
          </a:bodyPr>
          <a:lstStyle/>
          <a:p>
            <a:pPr>
              <a:buNone/>
            </a:pPr>
            <a:r>
              <a:rPr lang="tr-TR" dirty="0" smtClean="0"/>
              <a:t>	</a:t>
            </a:r>
            <a:r>
              <a:rPr lang="tr-TR" u="sng" dirty="0" err="1" smtClean="0"/>
              <a:t>Kıvrıkdal</a:t>
            </a:r>
            <a:r>
              <a:rPr lang="tr-TR" u="sng" dirty="0" smtClean="0"/>
              <a:t> bitki üslubunda </a:t>
            </a:r>
            <a:r>
              <a:rPr lang="tr-TR" dirty="0" smtClean="0"/>
              <a:t>bitkisel motiflerin kıvrılarak, </a:t>
            </a:r>
            <a:r>
              <a:rPr lang="tr-TR" dirty="0" err="1" smtClean="0"/>
              <a:t>içiçe</a:t>
            </a:r>
            <a:r>
              <a:rPr lang="tr-TR" dirty="0" smtClean="0"/>
              <a:t> geçerek oluşturduğu süslemeler</a:t>
            </a:r>
          </a:p>
          <a:p>
            <a:pPr>
              <a:buNone/>
            </a:pPr>
            <a:r>
              <a:rPr lang="tr-TR" dirty="0" smtClean="0"/>
              <a:t>	</a:t>
            </a:r>
            <a:r>
              <a:rPr lang="tr-TR" u="sng" dirty="0" smtClean="0"/>
              <a:t>Hayvan üslubu</a:t>
            </a:r>
            <a:r>
              <a:rPr lang="tr-TR" dirty="0" smtClean="0"/>
              <a:t>, birbirini parçalayan boğuşan ya da değişik durumlarda gösterilmiş stilize hayvan motifleri kullanılmıştır. </a:t>
            </a:r>
          </a:p>
          <a:p>
            <a:pPr>
              <a:buNone/>
            </a:pPr>
            <a:r>
              <a:rPr lang="tr-TR" dirty="0" smtClean="0"/>
              <a:t>	</a:t>
            </a:r>
            <a:r>
              <a:rPr lang="tr-TR" u="sng" dirty="0" smtClean="0"/>
              <a:t>Örnek:</a:t>
            </a:r>
            <a:r>
              <a:rPr lang="tr-TR" dirty="0" smtClean="0"/>
              <a:t>  </a:t>
            </a:r>
            <a:r>
              <a:rPr lang="tr-TR" dirty="0" err="1" smtClean="0"/>
              <a:t>Ermitaj</a:t>
            </a:r>
            <a:r>
              <a:rPr lang="tr-TR" dirty="0" smtClean="0"/>
              <a:t> Müzesi’ndeki </a:t>
            </a:r>
            <a:r>
              <a:rPr lang="tr-TR" b="1" dirty="0" smtClean="0"/>
              <a:t>Altın Geyik,</a:t>
            </a:r>
          </a:p>
          <a:p>
            <a:pPr lvl="1">
              <a:buNone/>
            </a:pPr>
            <a:r>
              <a:rPr lang="tr-TR" b="1" dirty="0" smtClean="0"/>
              <a:t>Av sahneli kemer tokası, Dinlenen Süvari Levhası, </a:t>
            </a:r>
          </a:p>
          <a:p>
            <a:pPr lvl="1">
              <a:buNone/>
            </a:pPr>
            <a:r>
              <a:rPr lang="tr-TR" b="1" dirty="0" smtClean="0"/>
              <a:t>Bu iki üslubun birlikte kullanıldığı örnekler de mevcuttur. </a:t>
            </a:r>
          </a:p>
          <a:p>
            <a:pPr lvl="1">
              <a:buNone/>
            </a:pPr>
            <a:endParaRPr lang="tr-TR" b="1" dirty="0" smtClean="0"/>
          </a:p>
          <a:p>
            <a:pPr>
              <a:buNone/>
            </a:pPr>
            <a:endParaRPr lang="tr-TR" b="1"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idx="4294967295"/>
          </p:nvPr>
        </p:nvSpPr>
        <p:spPr>
          <a:xfrm>
            <a:off x="0" y="188913"/>
            <a:ext cx="8785225" cy="1368425"/>
          </a:xfrm>
        </p:spPr>
        <p:txBody>
          <a:bodyPr>
            <a:normAutofit fontScale="90000"/>
          </a:bodyPr>
          <a:lstStyle/>
          <a:p>
            <a:r>
              <a:rPr lang="tr-TR" b="1" dirty="0" smtClean="0">
                <a:solidFill>
                  <a:srgbClr val="FF0000"/>
                </a:solidFill>
              </a:rPr>
              <a:t>İki Üslubun </a:t>
            </a:r>
            <a:r>
              <a:rPr lang="tr-TR" b="1" dirty="0" err="1" smtClean="0">
                <a:solidFill>
                  <a:srgbClr val="FF0000"/>
                </a:solidFill>
              </a:rPr>
              <a:t>Birarada</a:t>
            </a:r>
            <a:r>
              <a:rPr lang="tr-TR" b="1" dirty="0" smtClean="0">
                <a:solidFill>
                  <a:srgbClr val="FF0000"/>
                </a:solidFill>
              </a:rPr>
              <a:t> Kullanıldığı Örnekler:</a:t>
            </a:r>
            <a:endParaRPr lang="tr-TR" b="1" dirty="0">
              <a:solidFill>
                <a:srgbClr val="FF0000"/>
              </a:solidFill>
            </a:endParaRPr>
          </a:p>
        </p:txBody>
      </p:sp>
      <p:sp>
        <p:nvSpPr>
          <p:cNvPr id="3" name="2 Alt Başlık"/>
          <p:cNvSpPr>
            <a:spLocks noGrp="1"/>
          </p:cNvSpPr>
          <p:nvPr>
            <p:ph type="subTitle" idx="4294967295"/>
          </p:nvPr>
        </p:nvSpPr>
        <p:spPr>
          <a:xfrm>
            <a:off x="0" y="1844824"/>
            <a:ext cx="8785225" cy="4824264"/>
          </a:xfrm>
        </p:spPr>
        <p:txBody>
          <a:bodyPr/>
          <a:lstStyle/>
          <a:p>
            <a:pPr>
              <a:buNone/>
            </a:pPr>
            <a:r>
              <a:rPr lang="tr-TR" dirty="0" smtClean="0"/>
              <a:t>	Dinlenen Süvari Levhası,</a:t>
            </a:r>
          </a:p>
          <a:p>
            <a:pPr>
              <a:buNone/>
            </a:pPr>
            <a:r>
              <a:rPr lang="tr-TR" dirty="0" smtClean="0"/>
              <a:t>	</a:t>
            </a:r>
            <a:r>
              <a:rPr lang="tr-TR" dirty="0" err="1" smtClean="0"/>
              <a:t>Nac</a:t>
            </a:r>
            <a:r>
              <a:rPr lang="tr-TR" dirty="0" smtClean="0"/>
              <a:t> </a:t>
            </a:r>
            <a:r>
              <a:rPr lang="tr-TR" dirty="0" err="1" smtClean="0"/>
              <a:t>St</a:t>
            </a:r>
            <a:r>
              <a:rPr lang="tr-TR" dirty="0" smtClean="0"/>
              <a:t>. </a:t>
            </a:r>
            <a:r>
              <a:rPr lang="tr-TR" dirty="0" err="1" smtClean="0"/>
              <a:t>Mikloş</a:t>
            </a:r>
            <a:r>
              <a:rPr lang="tr-TR" dirty="0" smtClean="0"/>
              <a:t> Altın kapları </a:t>
            </a:r>
            <a:r>
              <a:rPr lang="tr-TR" dirty="0" err="1" smtClean="0"/>
              <a:t>Peçenekler’den</a:t>
            </a:r>
            <a:r>
              <a:rPr lang="tr-TR" dirty="0" smtClean="0"/>
              <a:t> 9. YY.</a:t>
            </a:r>
          </a:p>
          <a:p>
            <a:pPr>
              <a:buNone/>
            </a:pPr>
            <a:r>
              <a:rPr lang="tr-TR" dirty="0" smtClean="0"/>
              <a:t>	Macaristan ve Romanya arasında bulunmuş Viyana Müzesi’nde </a:t>
            </a:r>
            <a:endParaRPr lang="tr-TR"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http://files.myopera.com/polox/blog/kap.jpg"/>
          <p:cNvPicPr>
            <a:picLocks noChangeAspect="1" noChangeArrowheads="1"/>
          </p:cNvPicPr>
          <p:nvPr/>
        </p:nvPicPr>
        <p:blipFill>
          <a:blip r:embed="rId3" cstate="print"/>
          <a:srcRect/>
          <a:stretch>
            <a:fillRect/>
          </a:stretch>
        </p:blipFill>
        <p:spPr bwMode="auto">
          <a:xfrm>
            <a:off x="395536" y="0"/>
            <a:ext cx="8280920" cy="6858000"/>
          </a:xfrm>
          <a:prstGeom prst="rect">
            <a:avLst/>
          </a:prstGeom>
          <a:noFill/>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upload.wikimedia.org/wikipedia/tr/5/5b/Kurgan_Issyk.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http://www.travel-images.com/pht/kazakhstan32.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http://t2.gstatic.com/images?q=tbn:ANd9GcQORoKxm1Y-wiHlxZGFzpyH5ihGCao-SiMFfNyDqdLy1pT4wfqQK7oyc3hh"/>
          <p:cNvPicPr>
            <a:picLocks noChangeAspect="1" noChangeArrowheads="1"/>
          </p:cNvPicPr>
          <p:nvPr/>
        </p:nvPicPr>
        <p:blipFill>
          <a:blip r:embed="rId3" cstate="print"/>
          <a:srcRect/>
          <a:stretch>
            <a:fillRect/>
          </a:stretch>
        </p:blipFill>
        <p:spPr bwMode="auto">
          <a:xfrm>
            <a:off x="2627784" y="0"/>
            <a:ext cx="4824536" cy="6858000"/>
          </a:xfrm>
          <a:prstGeom prst="rect">
            <a:avLst/>
          </a:prstGeom>
          <a:noFill/>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Tsarsky Kurgan"/>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Tsarsky Kurgan"/>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Tsarsky Kurgan"/>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Tsarsky Kurgan"/>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2" name="Picture 4" descr="Tsarsky Kurgan"/>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Tsarsky Kurgan"/>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Bioherms"/>
          <p:cNvPicPr>
            <a:picLocks noChangeAspect="1" noChangeArrowheads="1"/>
          </p:cNvPicPr>
          <p:nvPr/>
        </p:nvPicPr>
        <p:blipFill>
          <a:blip r:embed="rId3" cstate="print"/>
          <a:srcRect/>
          <a:stretch>
            <a:fillRect/>
          </a:stretch>
        </p:blipFill>
        <p:spPr bwMode="auto">
          <a:xfrm>
            <a:off x="0" y="0"/>
            <a:ext cx="9144000" cy="7173416"/>
          </a:xfrm>
          <a:prstGeom prst="rect">
            <a:avLst/>
          </a:prstGeom>
          <a:noFill/>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http://farm4.static.flickr.com/3220/2821246792_2f384f5e42.jpg"/>
          <p:cNvPicPr>
            <a:picLocks noChangeAspect="1" noChangeArrowheads="1"/>
          </p:cNvPicPr>
          <p:nvPr/>
        </p:nvPicPr>
        <p:blipFill>
          <a:blip r:embed="rId3" cstate="print"/>
          <a:srcRect/>
          <a:stretch>
            <a:fillRect/>
          </a:stretch>
        </p:blipFill>
        <p:spPr bwMode="auto">
          <a:xfrm>
            <a:off x="0" y="0"/>
            <a:ext cx="8964488" cy="6858000"/>
          </a:xfrm>
          <a:prstGeom prst="rect">
            <a:avLst/>
          </a:prstGeom>
          <a:noFill/>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http://t2.gstatic.com/images?q=tbn:ANd9GcSStBuoPcE3AVvilp3cNlMf5eU2TMXH6LLQ9lfPdwXd779OfhwEVw"/>
          <p:cNvPicPr>
            <a:picLocks noChangeAspect="1" noChangeArrowheads="1"/>
          </p:cNvPicPr>
          <p:nvPr/>
        </p:nvPicPr>
        <p:blipFill>
          <a:blip r:embed="rId3" cstate="print"/>
          <a:srcRect/>
          <a:stretch>
            <a:fillRect/>
          </a:stretch>
        </p:blipFill>
        <p:spPr bwMode="auto">
          <a:xfrm>
            <a:off x="2771800" y="0"/>
            <a:ext cx="3528392" cy="6858000"/>
          </a:xfrm>
          <a:prstGeom prst="rect">
            <a:avLst/>
          </a:prstGeom>
          <a:noFill/>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a1.sphotos.ak.fbcdn.net/hphotos-ak-ash3/531803_324022397651474_300024496717931_831048_788206347_n.jpg"/>
          <p:cNvPicPr>
            <a:picLocks noChangeAspect="1" noChangeArrowheads="1"/>
          </p:cNvPicPr>
          <p:nvPr/>
        </p:nvPicPr>
        <p:blipFill>
          <a:blip r:embed="rId2" cstate="print"/>
          <a:srcRect/>
          <a:stretch>
            <a:fillRect/>
          </a:stretch>
        </p:blipFill>
        <p:spPr bwMode="auto">
          <a:xfrm>
            <a:off x="1547664" y="0"/>
            <a:ext cx="6048672" cy="6858000"/>
          </a:xfrm>
          <a:prstGeom prst="rect">
            <a:avLst/>
          </a:prstGeom>
          <a:noFill/>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http://www.alamy.com/thumbs/6/%7B07AD4197-D772-4325-A803-9539C9FE2058%7D/B10P2B.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AutoShape 2" descr="data:image/jpeg;base64,/9j/4AAQSkZJRgABAQAAAQABAAD/2wCEAAkGBhQSERUUEhQWFRUVFxsaFRgYGRYaHxodGBgaFxcaFxcdHCYeGBojGhcXHy8gIycpLCwsHB4xNTAqNSYsLCkBCQoKDgwOGg8PGiwkHyQsLCosLCwsLCwsLCwpLCksLCwsLCksLCwsLCwsLCksLCwsLCwsLCwsLCwsKSwsLCksLP/AABEIALoBEAMBIgACEQEDEQH/xAAcAAACAgMBAQAAAAAAAAAAAAAEBQEDAAYHAgj/xAA+EAABAgQDBQUGBQMDBQEAAAABAhEAAwQhEjFBBSJRYXEGE4GRoQcyQrHB8BRSctHhI2LxM4KSFYOissIk/8QAGgEAAgMBAQAAAAAAAAAAAAAAAgMAAQQFBv/EAC0RAAICAQQBAgUEAgMAAAAAAAABAhEDBBIhMUEiURMUMmFxBYGR8KHxUrHR/9oADAMBAAIRAxEAPwCrZhKUkE36g/ZjzUrv1gXYoVjIsxHqI2BdKAHIDkR4ea2zs6+To15ZKoympgFOQ/OG06QDxfhp8oBrUT0kCSiXMB0UopI62L+kOhb4Qrjs2OmWAmxc8P3MXU1I5xLvwGYEItl081TLnLS/wy5YASGsST7yzzJblDyfW92nEq/i55WiSW1i++jK5QFvSAEydRe/DLpHmiqO+LlgON/KGncCWxd9LcdB15RSXIDvpAJkENZ4ipmJlB1EcvvjDGftAAEYR1LW014/ecJpkwKIUoO2QBcAfpAJy+UH9i9vkmnUogrIsMgwPmfGLVS97el4B+ZIKiegSIFnTUFYlkrSRfKymDMpgz+uceZdIFkuohySJeNk5nIFLkcjx8YZGIEmhdW7SmiaMMopRYBcz+kHvniLvlZiYaU9USM0niQCR4NeFVZsomaMTAZjFewtbEcB8TDSm2jJkSykBLOwVLSgh7+8xGF+MOm1SS7BjjlL6UyKVSlz0lLjCDcgDPPM21hourQCwIP6Q/rGp1e2JBL4FLF3UgsOFyxfwaK9lbfK9xCJiQkWUohbkF2dVjYvkTAuG5W10aFpcqXRtRq0jJJ6lz5wR+Ml4ApRFyws7nhYFo0Dbe0FzVd2hU3vBcS0KVvk3uBdSsrNG39j+xcxKErrRhYkokvizZjN+iH68Ir4NR3WHLBGK9UufsNZNAucAtRKU/Chmxf3K/t+fKMmzlpN42BQGcLK4lRYNz/mEzXAuCSEyala14U5a/sIe0tg1oXDY6kXSPUDwD/WCKOuYsUkHV9PHI+BhcW0+Rkueg+rpkFN0i3hCTaOzwsAJtwe+cNpkyz5/esBzXPjnByoFWhRK2NhDkuf2imVJxK7xsKgTZRxEniSAwHAQXVVJJwh2FlK16JiCNMopdFtlC0KuSreVmQALaDpAE6nHFJw33lAm2W6ecOZUl/vUQiqqVLqKgU8VcX4cWEGkRM1HbFcJs8rcbhEsJLk7vvHh7xMdy9nvaxNXKKMKULlAAhORGigNBHz5VKJZZyJJAAZsRe7Zk843f2ZbSTIq5ZVMCAt0F8jiYJB6qwx14v4UotfgKePdBpo7zGRAMeo6pyzIyMiIhD5+pJuGY4I8/Oxjb6adiQMJjSq6dKlz5qFCZjlzVpCUof3VaFwCGc55QUO1cmVuArx4csJe6cQ5OcuseSy6fJJrbFnYclI25MpAG/8/u0CTJ0nE4J6Is/IkxpVRt6YtRZg+QfEXOQIa9uGUHiRPQkKE5ADAl5RUQfiGEbqgLkXGkD8tKNbpJFOD8JjLaNaSkppkYSC5xqDfPxzhZJXMUplTQuYU2QhlaXORBAv5G4gOZVzFAy1qMwl7kFDufhCSSnhpncRbIpVEYO4UQSTZU5JzDXUrlxjTGEYL1f3+SPDNeyGKjOxElQk2sEBSl9AySTbjn4Xum1WHCZ80IF2UpJSxBCi1mOdss4HpdlzDuzSES0ggI7xajqQ7HnxhtsWkloBdJ6IBA/3MLwmWaC4Sv8AH/vIz5ZJW5ck1G10JlIUlKlgkfClGLMhSMQJUHDu1uBziqg2guYnEKZaSAcP+qEm5AGISwDppxvDSbUpQNwBJ0bM2bP3oHlz1EkYZqiTdSlJQkZZDeUfIQuOW1xH/It44L7nmTs6eU4/6UtSveGJaiA1g+CxcnLzEKdsbQUJuBU1KUs3uqBVdzv2LvpD1dfgB3UjliJ/aNaVtcqqBgX3c1SggYcJVhNypJUhQGozfrB4ZSyP8exFUF0NqLYsuanGpPecMROENwDsDzMB1fZ6mzVKksfyrSPEpSsPDaolYUBK1KmHUrJL82y8hC2bRy7qTLQFccCQfNoQsvP1P9hqtlP4WVLllARKCVaHA3qY9bC7PmaSqQqUmWlW8QFm5zCHASotwLCKKSjM5TOUIDFa1JKR+lD+8W1Fo3KinABKU+6AwGVhDl6FUuWwZ5WlSYx2fs+XK/007xzWWKldVfSGCUwvTOA1glFSIZFoyStls1FjaFsiTvZZfflDITgLZvHsqDNaI4qTInRVLL/UxRUbPCgTrzP20GhQBjxMmaAXMW4quQbFZkqFlacGf+YgoDOD4cH5cYYFDiwikyhY4QPnC9oViGbTHSPH4ZQLkw2nC9uhimbIcWzighYuYQlhz9Y13bstZlzFkkAJOHrkLdTG3y6LjCjtgyaRZ4qlp85ifoDBwvcvyXHs57O2aSjCFFSgXJtcwHS7EmzJ0pIQtQmKAs7NiAJ4WcQwp6tWIhOZMb77Mu0Ylzvws9AwzV4pRb3VNllq0dPFNqVSNOeHp3ROs0UsplpSSSUpAc5lgznyi+MSYwx14qlRxXyZGRkZFlHFPatJKKt0YsSgnCE8W6WjS/wc4qMycpKSOJuTzSPrHTfajQYZUuobFhmMsOQ4UGTfgCI5zJ2oozcSEolqOpSVl+WIsI4W+7cKrk7WKb2JDKi2NvBQxqJDu2AX4WhnKoMAHeGTLDs61gehJvAMupmn3lrmK1Uokk9BkBwAg2ll1DjeKB4PHNySd8vj+/3ofudDCnlSQkstKm1RiIPIFgD4QPNq0OP6c1f/AHEo/wDlUMwgFhm4uTFC5ISeMZI5PVdC2USFqVklKP8AzP8AyIAfoII/6eCSVLmKe7GZMZ/0vh9IkzgIyXUOIjnJPjgAIlBKGLAERRV17gkDXOBJs+9zES5RVkIq2E0CTlKVzhJJn9zPcqCUhVwbZ5X0jeqfZrB2hP2i2VImzcEyW+HCtZdnOE4UhshhLl+IjZglFWpdAK5uomwUOzFz0hagyRbMO/R3HjBs3ZCEpJZwM/2jkW1tpVVOhQpZq0ySrJwS+EBgouWCcIz0jX6jtXXTE4F1M9ScsONTfO8a8f6b8RboyVf5FznKDpo3/tVto09RhUEhOaADduYzEBI7dcI0IbGmKN3csb87/WPC6CYnjG6Ohw0lutgOU3ztOoUnbrQxsNF2jBDhQ844WFTBxgin27MQdQeUBP8ATf8AgwPiryjvkrb41IghO2HyMcOkdslWxOW4w3o+3Q4xklo80PFlqUX0zsMvaOWsXiqf7+Ucspe275Xh3QbeVMubDqPlCJQnHtBbfY35U/gY8O93hBJ2onVQtFyNqg2B++XCA3A7RjNUHbXl9YEnrKc2I5RWmuwhrONI9KqAU3Nz6dYGTLRJnAjP1jVO3tcn8MEi2KbLD9MSj8hDOqOFJa0aJ22rCVSZb5Ylnx3R8jBaROeZL2HbVVkS6dlY73YnkTofvWGVZObu50tgpJB6FJcWgDZ20jhCFh0s3A8RfWPVSjACXcFm/wARqknvV+DpRScDt/Y3tYmslC2GYBdJN7WJHJ2842WPnbs9t2ZT1EpaD8aQRkCkqGIHk0fQ6VOHjsaTI5R2y8f9HB1WJY5enpnuIjHjI2GQ1HtpS95RTUlL2fo1zfiwMcaFPgwq46HqRHYNomoRJXKqB3qVJITPQnjZp0se6f7k24hMcoq5KQpSQGw56X1aPNTg8U3BnY07Usf7jfY6A5LXYNBEyaoqhbsuq/qoZy4v/MN6kXyA5xy8i2z5NMuVwF0s0BN7wHX1yRlcxZLwsHL+JgOvwA7rRUeWZ0BLqVK/aGVNZLHOFIDGGFNpxaG5FwEmi/AAbwdIWcwIqlX95J6xYtQSLEt0hSjfJUpnuftiZZKEgccQxF+WQHrGjTquY7zFlaVkkqLg3Vmw5W4RudWvChSjon52HqRGp11JMAAYNxA+ZGnSN+CS6YeBJWxJX1RVZmAJbxu8V0dCFEhmLcoidiKheGuzUBy4GVsh6/4jouWyHBorcz3Ip3KC2mBuaQQP/nzizZexkziUqtuwZsqYknASzq3D+VWV+rMYsShUiaFDTQkXBs2cYpZXylwwq7SE1Hs1LrS3wKAN9OfQGKa/s6krIZsm8QDn4w6qZIQvHLU4NxxHJQg9FD3srvEM4O+ngOXJ3FtGi/mJLlMqUIPlo0Ou7K4FEWLai484Fn9llgEjL6NiHpG+GQ9mv9tzhtNkJwmw90+ksA+paGr9RyRET0mPjg42rZ608YlNXPRktY8THQKnZqS4gWTsNLLmKDhLADmqwPgzxsjr4yXqQmei28xZqErtFPT8RPWGNP29nJzAJhqrY6QCSkF8gfVuPC0J63Y6H3Ukeof9oOM9Pk7iIlhyxVpjOT7Qz8QPhBkrt2gl3b6Rp8zYqhxgWZREFoL5TTz6Fb8ke0dDp+24UWWQ3ERrG0Nqd9ULWHZwEfpTYQll0pBuDBdPKIOUSOmx4m5RGwnKdWjYKGYIZVySJYcsCf5EJaNWFzZ9OXExftadhSJilY7u5L6ZNpGOWO5qjpuVY2FzFEIxPyGXpHcvZvtRU/Z8pSy6kuklwScJYE8LNHzZP2oZrAAgax2X2F147ufKFg6VAPqQQf8A1HlGvDB4pK/Jyc8lOLo6vGRkZHRMAjrDMSgghxpd26nWOKTR/wDqmS5hZSnUj+4B3v8AeUd1mT0rFiSODG/mMo5z2u2Iw/ENhUM2swU4b69THJ1cFW77GvTZNrr3EFBThKk8jDLaMxg8IJNcxFwbiD9o1Dp8I8/kxtzTZ1PHAHMqzpFZmGBUzTe0XoLxp27RFohKCo5xsNBTWBhRIpy9od0SDk8LyOwXL2LZaVk2LCCQbXI8YrEhQyDxcJrM9oSopFOVibtbU4ZCUWeZMSPAb30EIyyr48OgF/1Z6CDu0y+8qZUpN2SVZPdWTh+CT5wtplqRd3c6jX92Mb4pKC9+/wCTbgjUApdCjewpGJhidrcSBw+XjCuci+7bNvp0hmuqKgriX6Xz9IXhLgG/h9IvG35GpcFYSpBBNnvZ9YeSaoKQyxiSOGY4F9YWTsS0jFpYfflDCgpgN4ndGf8AEDlaat9lJ+5E2S2FlBSTkWbLMEaEQamnCG3lpWwLhgA+TgXIez9YAlT2m4tHN82Jdi5HG/hBi6xNkqIUNSCbdOPGEyTLk2+DDWnGO8YEEYizvk3Uc9YIqK0YQPzJH/ksqv4NC6dSKK3Ukqwhkm/UFwDbe0jDJZiAQMIJ66tyipRiFSZ7RKL8yCzcs/SJ2enEJqGcFD65oIV0yfzj1SVJRMSuzJLsYhExaFhYZgX0a+YbgQ4iJklFvg8VdO4lgflLN+o/tA+3djiWzXe46cX4w4qJDywtF0pLsc0j4kH9JHkYoq1S6iRgCsMyVdJUQMQbLqIOEmmhHLo1Wplsi9ypn6DTo4eFtVRjCF6EkWezcYeJGNJlzLKB3PqknR7ePKFk+gmBSkfQR0scq8iZR8AiKgBJcXHrHiYXZXNj8x6QYnZRZRzwpJ+nzMYihGpZy13s1nbg8OUo+CRiyjDich+Q+jxQrZpmC5bgOPWGsilGUNDshKUJIO8pyeQ0zhT1Cg+B7xJr1GkGUUKZ8rQ/7GdrJuz6pMwYlS3/AKqB8SdfEO45wTtXZYzGevV9PSBaega/CNC1MZRtnNnppRdeD6goatM2WiYguhaQpJ4hQBHoYvhF2JQU0FOCXaWG6Zj0Ih7G/HLdFMwSVNoCnpf7+/sRrHbOlBoqgKNhKWejJN89I2ru9YV7f2eJ9PNlG3eIUh82xBnbWE5IWmSLqSPn6iXlxtDuavd8IQLkqlKEtQujdPUFvGHVOsFFo4eojzZ2Yu0CIVvQbINoFCWMHSUn8oPjCpsQ7TC5IbWGVOWhbLVyEHUqDGZlBfeniRHtJJ5x47sngYvpKIqNi0CQ1Ktnq/EzuRCQWBsA1iz5cIwIMvXIserO3WPO1ClNSti4xueZBvYeIjNp1RBuXGItd82IIL8jG1q6o6UV6UvsEMMbAC/LWDp9ISVJWm4G6f5yIeFVQkply1jXmHBfl0g6XWqUAciQpzzSAoEeDiESjLtASvwCyZbhSTmAM2zDg59YuWqwc4RhbxfPoTr1iqZVJEws5Bzz+LTzi+XMU6Wl7rMfdOTmwfV4t32M7PQonSSrdCQHYneJfC2YvHlM4oYlASOLB2/UY8VdLOEoYyEsqwJDZa4XYOLPxidpqWunSe8QGYBIBfgenkYiV0rLuyZG1lBSjjsLklTagHlwEFTtoS1AFWBSw7oxhOINYg6qxed4Qd+ZazjT3ikjCUrZQI+IMA3MEZFodUO20EJUwSpAYJSBxcb2YDnnBzxqNNKypc9AU9M2bOCZbAKSC0sEgHC7Xc5wbT7MnTVJUqWuXjSW7xRYtY4Q+RChnbhFtPtMJIUHJCgSHzYg/b+kZO2qLAMslai6kuwVphUWNwC5yLxVtqkqAlKuECS6WbTLKjPQRrLABB5WNvCJraJC045agF5iUeP9p1GebR52pOKlFfEB+oDE2bNnYNAyN5iW5ga3yiJt+pjFDyV09AFlS1EpwAFxq5wi5I4jWCamkASSnfAtMSbqS7MpJGh+kErnju5ZQoJCARMDpGvD4iQLWOULEVTKM1DsxE1JbIi2QyNhkGLQ6O6RmlJ39gOjlJUVBROHEG/MwdRbQ6PHhScQBHP1JOWgjzMQkpCkK97McMvrFMpbKz++MaKbGx4ZdhU/LhDWRVAhD5MzdMx1gGXLxG1rOfC/1ilMzASk2vbr0hUo7+BjdB1QBjUnR7ZdMoWz5SpZwrcJNxeDFIJOMcgfL5RXtEY5YU7qSWIcXfVtREx8NIDL1Z3rsTIUihkJUXIlj1uPQw8hB2CqSvZ9OTn3YH/EsPlD+O/h+hfg89k+plShA8+Q4aCYhojQBw/t9sPu60LA3ZiPVJY+hELNnyThIzYx0T2kbNK5ffJD90WPQ+964Y0PYdPvkXvz4RwNY6bOtpncAYyCFXEGyJRdmgiskMYKpkgRi37kVJlUuTyygySjp4gR7mANb5R5kJvC+wQok6huYb5R6TNwup3ABJf+0P8ASPKm6Qu2xUKTTzinMS1Nlra46ExcY20i0azLrUzZaQoHvMyTq7nzgikpAsYHbg9n/mFKKkEOkYVPdOY6pOTfxDKmmKYYpaiWJVnkCxtk7Xd46E4NXRvjJVRgpiklC1EYXIB8yB1hjIpQQk74V0Dbxw2z4F4An7QIsbj4SeBORhidqpwjDcAED/akAFuqzGee72CfsL1DfcnUMNBeCqOnYmY3unJxmXY9LGB1KGJtWLQWioaXMYu5QXIfiL+YiSbqipR4LiGTxJsfPWAqurloYiW+oxEs4PANZ+LxdPmYlhLgjdbxY/Uwq21JKF4DmRisxsT92isUOeSrSVGTaPGTOWHxOpg4AD3LaJGUW0mBRHdYVA2JAVbS+7lBW0ZoZach/SR/tKSQejgHygGbjSlJClEIcMCdbuAwYX1jTzJcgwm2b3UbHSoCSJJQopJx4WunUnnGooCpSld4liFFLH1b94Y7K2ymYnCcQWMKVFJYXVhxEa5h2v1EeZlWZU1GIqUW3sSgQ6FFNktYM3OMy3RuLRMUHbKqQhRWVAkJS4Fw5cJHPWA5lOUTFo3gLKlEgjgWNny9RBk3aWNW7imFrpLhwDcPoWGf7wVTrWZycASnGBjQd8pLkYpZ93LCSxfOLjwi5uSdglRTSzdYMxShiISbh8ySAQYTTprEhEsB3DHEXAZgXtqDBuya4pn4QUuQUkqAtqWJIvbjrAe0pZStaXdi5N9WbXoI0QTTpmeTd0CIKgBjlpKFEMRYhyz20OWWkXyqVGLC5ViLAiwAGrng7NFPfpsFJUSMlAiwPFPxAEvFUiaZSVoK3KsOEpZim730OVo0NWi4yphEuaRcWI8X0MTNuMR1iuSsFuhf9+Qgj8SgoYJZT2PLplCWmmakz1TkhN3UnI+F84Eno3FsbgbvPj5RZKUSkjMn6GLpslmTrrnrFJ7WE0nx5O49gK4TdnyFAgnAEqbQpsQ2hyjYo4F7Pe2JoajAsvImqAWPyqyStPDQHl0jvgMdvBNONHns0HGR4eIUqzxj2jFcIYJAdpUOOnmI1UhXmzj1jkez5gSsPzB+UdnqnwKw+9hOHq1vWOErKwUKUwPxDnr01ji/qeNNx/DOho3w0PK1IULPAFNiFoKmFtLRQJ3COVi6HTVMKQb/AOYvkJA1iqUcQ+/2j2DnF9MA9zFA+8HHKE3aNeGmmtkUgDxWkfIw7C7fvC/b9GVSFPxSbB3ux9FekNx0pJsuPZpOzVtvBjguXHMaweiuRLunfJOV7Ai+gD6RTJovzIDaKDG72vrk3jFxxBGJKBhNgVAG/iGEbZ7ZGhcMmvSbCxSXUC12LDPLz4RUiSAkEEviyIbpyOsFyp61MCRrmzWD5ZDKCFS0KBCmNwUhOtnb+YTurgc7XYKJBVhLhOWX16QXPpggkGawUnDZJuxtryd4CqZWSQkJIYkODnz4M0Wzg4uygmzpvncZPxgXZZfVU6kgKcKCQA4e7OxY3gXaShOQJgITMSWUOIOoYfOGdBVlKQWcFNwXFxmDrlCqulJGJUkBSAd5KiXS+g4i+cVjfPPaJt9y6iT+IQqWoALADGwxJA3QTxSbjiHgOTOWkLlLA4HFi3WLuGgnZ0lBBU8xLENuDPOxxfMXg6skrnJbuhMT8M3JfMKuAtuD/wAtcknTBUUuQXZCPex5HClg35g5YaMkvYRFbUE4RwBucziJUH46QTs2mKZZUsAPjKQhd90YU4w1mUTx16xWuhJUWGIWA/25NpCpSW92asQPLllKFMAQqxsCQxd0kmxtpDOc5QiUlRHxLUCxdSRmTmAlrRHcEJwr3TqUgEq5EcmzhquWlpc5SZRlzEgYd7FiSCghhzD3N4Bz8iNRK3SEqtlypicYSoqGFPeEgA6KIALnVtIGr5EuUlSUEqKhddiwfVIsLjj5QTLBmB8WGzDT7a0LqNITUpGbLDsCXA5cIbCbk+X14FSxKKA6yUoWYgNz1DgvwiulojMUlBDOc/WGNZMJLS39+YpSFEBIYsA3wltXGeUTUJ3UTUkMdNUkfCYfuaSFHtGxEk4EqaYA4ByVfjp/EJlyFBZSqxBZuF/3jZhtBExIUzKBAJGj5F82eAKqqSsoJSAtyFc8PDwAhcJyXYUL8ldChnIuWy4PnF02SQ+K76/erRi5bOXGnui4D3tkDECaxRhdlC4zdi3qLwt2+UOhL1CjadNmTqPUcY7F7G+0v4miMpRddOrCx/KbpHQHEOjRzSdSBSikvnYWvDr2UA020ikZTkFK09AVJU/EM3jG/S50uGY9Xib5R2w5RIEQY9R1jlHmOP8AbWSJdVMSlNgQeHvJB4cY7DHMPaXRn8SkpB35YdtSCR8mjnfqEU4KXszVpX6mvsKSAtCSzMAdOECFwSAFF9bMPF/SD9mU7yWOjxEqmZTn7+scKDStGqZTJqCA0WCobzi2ZIu8C1DN/j0tB8MEORVCMrylclSVqIA3nTnu38csoVJmtbj0idoT2krI4Nrqw484iTtUXHsVSgvu1CzFQUACOBewysqLUTE9wylAF7C3XPPMmPCF4Rid1PbyubjmPOMm1wDf09LsSNOTQxrczpEGUpLMNAeoItnyMWyZoUElRAw6APrfp4mB0S5kwYlAX91nYgXFjdwIqSGZr3iNeA3T7ImSwVqLEuSc2zPCGVAs4VJDhxZhw0N84uRLDhBSWY72WXPjHjZuITGBvcfKFym5RBTTLJGzVKLC93u9uLvA+1ZKEnCg4mDE8b3bVocqW0sXAckKJtll1aEZlFJJO6Ep3i9mJtbjAYpOTtk7Z5nbVCFMGwhu7sCDkzgi+rvAe00zZgWvvLOEqADd2p9QNGBvwPKDpCJQRjXLCxncq/eANn7VmImqmAGWJhBCUhrZJLak/MRsxpcuK6F7eaD5K+6lJwjEw3s3JFyBxD5cYms23gwvLUjEARaHNNMVMVLE1CSCwckA8i+qhd3/AM11FMCvu2VMLKIKUukhKSQeOhcAiMvDl6o3+434m0Fl1RmSAcKUFK3StagN0i4AzNwDwuYqqNt45mFawnDdJF3U3gwPGF0ypK2M26cWA4d3A4cFuj2iKmRuqSlIKUqO+Ax/LiJJBALD7MP+EvIMdtthCwpKwQGSoksHu+YBOv8AEEbU2W2CZJJNn1CgcwTqBb/MU7I2sMPdzUlcsXCgzp4db/OC5VKAorMwFF3IzP8AaU+8H+zAu4Pn/YMvUATphmSihDOo79i5I+JPXIiEE2uVKGBgpi5fEPK7ekbDU4ysGSFIucIcDXDY3Pq8L5+xgk4plweB4aOeGUasUo+TLkuPCPGzlYkKItiwpA5uD5MIyupywI1JU/U29BE08pKG7vFbMHQm1m0g2fK1LNb0DZRUnUuCJ2gSnmLOFnxDV26aGGiLboJJOZ4/xCVVYE5GH2wNi1VWQqUkYXuo5c+sDLFKXCRPiqPLK6xWHCbPx6Rs/svpe+qlT9JacI4OrP0HrDRHsmlKSCuYvF8V7E9I27s/2dl0kvBLFvm+bxr0+jcZJyMmbV747UNGjBECJjqGAmNC9pki8lf6kH/2H1jfI1vtzQGZTKId5QMz/iP2J8ozayG7C0Nwy2zTNA2NiHFreto8bRqcJvAuytpXIxMDfU8jzMZtNGIkgkjixHi3rHmEmp8nTkuD2awKFvGKpoOv0gSRSq0tzgyVsziomH8IUCu9ourkgyili7AnmxcnwaDQhKbBorr5c1XdqloUtKFFUwJDlsJABHAn5QUfVJJBQaUk2KJ6QDLDMMIOupMZtJASW5X8YH2jtFBNgoYbMQxDF79C8DTq0LSC+8LEN6wyOOXDZu3obVKx3ZAe2FOlgRdrcoFSgBLnjb/EVSZhmJwi6m+Vw3yimRMYEHQ+usRQaTQSkh5JrCQDbMjn7rg3iAsCZiIzAfLUX6XgOhqhZwS78M1bqfQktyj3MqQpRN+VtNITLHT6LTTfAzqJ+6AALAuC54m3VxCjaEleBAUNS7tkGI9XtBNLV3WSLpAYO2epvfL1gGZWG7McZv0GV2sc/SLxwcWXZO0qsqlgElPVxmOOUVzZaVKSACpaUhCWVk5LGxdwpQvECaE+6j/lf6XHWBKugUTiIwvc4bE8HjVjSXHQNpDj/q2FMtLEYQylAJZDu2FIJJzJcgXMKajbvdJKEmZMUVA2xS0ZaIF+EDSJSioEOBxJf55jW8bJIlCVNwLSle6SCQxL6sXuxeLltx81Yqk/p4E2zqmaMWMq3iFE4DZnYAuCXBgukrkmaSpKwSDZmCklOElwC45RlbS1NQFrQhQwm6WItk7W9Is2PQT2IUrd+T5+cDKcacnS+w5KLW1FBnpWGlpwgEX4gDXm7Ho8e116m/ppu4OViAbg8mIjYZGyZXdFKiXU9wQG0T9YilRLljDYFLhShd2tGZ6iHhWWk+mqF0yqOEthWpxh3lApBJJJALONL6x5VKxglUvdewLF7ZPqecZW10tKt0AnR7mJo++mrCUXJawyHPJrecHDc0qRlyqKVtiyoThyHhoLWv5wuq9rBsIPlHUaL2VCaAZ61EkZAsBBkn2IUTgrMy2YCmfxAeOpjwNpOSOfLPFcRAvZl2CpptLLqpoE1UwEgKyTcpIbVQKTeOl0tCiWkJQkJSMgA0ZQ0CJMtMuUgIQgMlIFgIvjoQgomRybMAiRGRDw0E8tGNEPEwBDGjxNlBQKTkQx8Y9xhER+xDglPRGVOUhRO4pSehBI+hhkqmOpcdP5hnt/ZapdbOx5LVjRzCr/ADChFE1Nm5D6c48jmtZGdmE04gEtDHJnzj2ZjJiucgg5xStPPyg1yKaomWoZnLnHQvZ7JCpMxTWK2FuAH7+kc3SkC+nOOtdhaXBRSnDYnV4KO76NHQ0MLy2Z8z9Jyr2o9nDRzjOR/oz1ZcFlyRlqA4jREzHO6/KPp7tBsKXVyFyZgssFjnhLWUOYN459sz2JhKv6tQ4H5EMfNRt5R0J4mn6UVjzcepnLabGLglJ5eUMu5Kiy89SOHQZx2Ol9llEkMpK5vNaz6AMIIm+zqjIYSsPApKgR4vCJabI+RsdTFcHEFpIO75nlYeEeF1hBaxEdcT7J6cF8S1DgTGJ9l9OC+H75RXy0vKBlqq+k5NIrCTaWVvYtbysYaUHZurml0U6hfWw9Y6/s3sjJk+6geXjDyTIADAZQyOkT7A+bye5yPZ/YKtIDolp/US/pB9T7Mqou0yTz3T+8dUAiWg1ocaKeqyPycfHstqPiWkjUAfKPe1Oy86WvFKBO6M77zBNn0IHzjrZTFaqYfxFy0cGgVqcid2cKny9oXGC2WR6fKKaXZ9XcYL8wbdI7waJPAeUUr2anhCvkYrpIL5rJ7nEjsuuFnLH+1B+kXUfYipmneURx8+UdoGzk8Isl0oGUFHSJeF/At55vyc32Z7LU/GSY3bYnZqXIDISBDlMqPYEaY4YoW22YhLR6MRGQ8EiMjIyIQgxMZGRCEBEZGD79YzSBIZEiPP7RI+/OIQQ9sNhmfKdABmIdv7gQxT9Y53T7NnTZmCVLKic3DJDZuo2AjsceQPnHPzaKGXJv69zTjzOMaOfyfZ5PWn+rNloIywJUq3W0HUXszlgvNmrmcgAgehf1jc1ZRJhq0eGPNC3mmzW5Ps/o0rCu7JbRSiU+IOeUbGgMGGQy/iJ/eIMao44w+lULcm+zDECJiIKyiYx4wZx5TFkJaMaMTGKziMhOGMSIkR5RFEJiYiMEWQkxESdYkRCEARjRkQc4hCSIkJiFfWJA+UQhMZGRAiEMaMjDGRCzyYmIjERCiYyIOkYIhD//2Q=="/>
          <p:cNvSpPr>
            <a:spLocks noChangeAspect="1" noChangeArrowheads="1"/>
          </p:cNvSpPr>
          <p:nvPr/>
        </p:nvSpPr>
        <p:spPr bwMode="auto">
          <a:xfrm>
            <a:off x="63500" y="-858838"/>
            <a:ext cx="2590800" cy="1771651"/>
          </a:xfrm>
          <a:prstGeom prst="rect">
            <a:avLst/>
          </a:prstGeom>
          <a:noFill/>
        </p:spPr>
        <p:txBody>
          <a:bodyPr vert="horz" wrap="square" lIns="91440" tIns="45720" rIns="91440" bIns="45720" numCol="1" anchor="t" anchorCtr="0" compatLnSpc="1">
            <a:prstTxWarp prst="textNoShape">
              <a:avLst/>
            </a:prstTxWarp>
          </a:bodyPr>
          <a:lstStyle/>
          <a:p>
            <a:endParaRPr lang="tr-TR"/>
          </a:p>
        </p:txBody>
      </p:sp>
      <p:pic>
        <p:nvPicPr>
          <p:cNvPr id="116740" name="Picture 4" descr="http://www.eskitarih.com/wp-content/uploads/934940320.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http://t3.gstatic.com/images?q=tbn:ANd9GcQ3A2ABNsQ5a0O1G-BK81BJqdwo7ax7q_z3lWvYRbzZk0fDTww-qA"/>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2" descr="http://img.webme.com/pic/r/rahmiyeliler/ipekyolu.gif"/>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AutoShape 2" descr="data:image/jpeg;base64,/9j/4AAQSkZJRgABAQAAAQABAAD/2wCEAAkGBhMSEBUUExQWFRUUFxUYGBgYGBcaHhgYGRUYGhYWFxcYHCYeGBkjGRYYHy8hJCcpLCwsFx4xNzAqNSYrLCkBCQoKDgwOGg8PGiklHyQqLC8sLCksLCwsLCwsLCwsLCkqKSwsKSwsLCwpLCksLCwsLCksLCwsLCwsLCwsLCkpLP/AABEIALcBFAMBIgACEQEDEQH/xAAbAAABBQEBAAAAAAAAAAAAAAADAAECBAUGB//EAEMQAAIBAwIEBAMFBgQEBQUAAAECEQADIRIxBCJBUQUTYXEygZEGQlKh0QcjscHh8BRikvEVU3KiFzNjgrJDVMLD4//EABkBAAMBAQEAAAAAAAAAAAAAAAABAgMEBf/EACgRAAICAgICAgIBBQEAAAAAAAABAhESIQMxE0FRYQQicRQyUoGxQv/aAAwDAQACEQMRAD8A7hRRBUUFTFcR2j47U8CkBUtNAEdIp9Ip9NPFAUNoFKBTxTgUBQtNSFulT07ELy6Xl09PQIbyqXlVKKVAEfKpvKolKmAM2qbyvSi0poAF5NN5dFmmmgAJt1EpVg1E0hgNFMbdGJNNJosKAG3UClWCTUSx7UWMrm3TG3Ry394pi39xRYFZrdRNurEmok0WBWNuoG3VkmolqLArG3QblqrhP94oT00DRk3lzSo9xcn+lPWpibtwHTjeuSu+IXk1As2GmPWZk/Mexre+0TMLeCAOo2n2/SuU4niS+8E9+u3WfSuLkkdcFZp8N+0iyGK3kdSMFlAZfpMj862+H+1vCOJF5V/6tSf/ACA/sV5JcTnvErqLEhTE6SJxnbvP6UDS4UxuM5g40kmDAyAJ+ZHu4y+zZ8Ufg904fi7dz4LiP/0srfwNWNFeIt4MikFSwI7NH5mtA8Y9ldQv3gMbORJ6bdcb0/IjJcVnr2inFuvI7P2x4pY1XL4B9Zjt2/r61bufbHighdeJZhiALVs5iR0kesmhTTHLhlHs9R00yGZwRBjPX1HpXm/B/tD4l1Uh0yJzbHeNxiZn6VZb9ofEJGsWT66XA+uqKeaXZPiZ6EFpaa4Bvt/xBmPIGJnTc2/1RO2PUUv/ABA4kAYsknGVuDPeA21HkiLwyPQIpDeuDu/tJdMstkkg4lljSSGP3mHb5UXh/wBpbODptWjBUEeYw+KNOCswZwetVl7JwfR3Bporhz+0i5qKizakb/vGx36CaX/iRc38i2YImLsdY6+pAoziV4ZHb9aeuJb9pRE6rCgj/wBUfpUD+1Hl1f4eAJkm5tEbjTjfvRmg8Uvg7iKUGuF/8T3OV4YMpyCHYj/4/wAopN+0y4QSvDDaRLN8thRmheKR3FwwCTgDJNMD6H6V5rxX294u8pUW0UArI0PJIIaCCGwY9MVLh/2o8TPPZRh6K4mN8lo/Ki0PxSo9HFM1cOv7T368NP8A0s3zk6SBRW/aZ34ViewuSY2mPL2pZIPHI7OKiRXHj9pijfh3BMffG5mOk9O1Sb9pC/8A27jMCWj/APE0ZIWEjrClDNuuNP7SbhYheFHzuZ94C/xig3P2j3SQBZRZ6ltW+0AMJoyQ/HI7c03lTXn3F/tG4hCBos9d5H/7TQ2+3fGsoZVtiewUgjplmoyQ/HI9BdIoaJIkCvLfE/txxqgBrgGoEcttI6e561mt9ouLuBlHEXNKjI16ZA9vSPSmGHyz1q1xiszqMlCAe0+neNvenavOvBOPZVRwTJAPc/PvXoXC3w6BuhE0oysU40Ce3JpVK4c0q6DnLP2h4ZTb1MxWNvU9vyrkLukAwT+f9muh+1HFksEgFVyYgmfXGK5fi8W2brEe3SvP5Xs7eJdGJa4ibbNBIBYAgAyScxicGdo2O9R/w87adTAGCYEFtEKo+JidWelF/wCHMLarkrqmO28wZyM7etPwlpToIABUahqI3GpmYEbJ8A9/nQq9HU1KqZDiFvK4VgrF7hC9P+k9TpIwZggj1oh4e89pgwUHUdOI1KPQ7Z2/rRm4RnHmEoWIBA0A7SRDbz/c0HxNmuoGNvGkbdOY5B3UEASfampKWicJR3YO5buOulbTDXEzkQMdRAqp4x4UUR3bUzMdkHKMACV6iQB6TVjhuFZyqBHLZIVNAgDJwwxvnNV1st5jIEh1JI06WgA5VgIU+4z0M1UNdByXLRe8OsPykqRyrvMdcflt6jtkfi1pjpChjE5O3aQfmJ9xVe67sQCp1H4QilCcTEgnEZ67VFLwkDVd1bRp67QObvijG3ZLi0adq2yajBMQCOgx7GYG/aesUPOoCdOo6gYwNOJWAJJ3JwI/OoqX0kMrKQYIbWebfDah06Zx33oNri31mHfP/WdIETy6p79cfWFgUk1sa7cKXVNxDAGqI3k8rZOqd5WMBQepizwCFsqNE3CqtsBGqVBWQ45Q07ZIp7vHnAFxy0zgMpAiSRqJiPz/ADqS+KsoHMpj1vD8oAq31ohccr/38EtRJYAqXB5mKkj4gJIEQJBkes5ohKlMaQ0rgqZk7QSTnt+UGqtjxBwSdcFmydJ26QVALdMmjX/ESIi7M5xbUAEHlHMCR75qMfRpKL7ojwyczTp0kREHJ1HT7mY+H061X462htgGJIMRMli4HXc6gBnt70a/xrMpB06iPildxEmBbz16/Ohi/wCYmlyunGGTJ6mYUgZn60RjWwcHVIHbD+WocBbbacps0s2uSDg4kgfKrKWCjgWBJhAVHMvxbsfu8o/P5UVvFpJtmCkAQQIjsNKSPTlg+lTPiQQQhVNidImfYGyon3NN23YKLUaK3A2F1McBjJMEkRDGQw+LBJk+u0Ch+IMqovlHBM7ye2V6bVY4bjAFIDIgaSwW22SREnA/lvQbfHwoBVYGYgDeQT8BBFDVslRdFhLIIYkkGe4M4iSp9B+X1pXwwLEAzoMy2Vlc5Bk4ExMiJ71b/wCI5Y8pLGYwIwASz6dyMQANvlUb3HLlv3cnGJbBwTpKgTEddqSTCmrMniERhcZrjaugwcFRJjpIHwn4frV3hLQOmYKhhBmT8KYBmSoMDV7HqaPf4sOCXUFiPi1CJiNtOQRE9wIMwKkeNmJa1yxEoQZGJAUco6Adq0k7RnGDi02g3kjRmJgxOuIzMRuvrO0TWXxFs8hG0f8At6gHtERHTHvRj4s2uQViTmIntBCMYqN7xTU3xjpEiQucmdAaT7fPtODG0MPKDvrgg7GDG33f8v6YpoUEQ8Ky4ycCNMwcYgmpXuM1aQ1wNLZ5AYHcahvHT86f/DKxQKWViLYkpCFwurSCNmgkxFPFl5pdgON4HQq6yCCTEE4wCYJ7x6b0GxYUqcR005yNUAExncCisRohAS24LqNLJzKSvWKBwzGV1CUwIPUFZBgd/wAqqnWzO05NrZu+FxowZCkifSd/oa6rwHxBlOgglfaYzXIeALIcQRzYBMkA7AnrgV0vA39LgYQnBbIge21ZLUiJ7R01xc01EKTSrtRxFL7T8QvmQQwYY+JSD2wJI7/7zXKePcVpsiB8TKB8zgZ2ya1PFbjPd3LMckwB06RIisnxi2GKodgrMw3x1H8a8+bTez0OKPwZfEXdDKrsrYkxpGdtp1PtvvjarvhpRzdLqcDLEyTqaQZ2AAUEHoKr3U0spBWQEwWJgfFJJ+7+eesiracMbloMpjn2YYaMGV6wxYgH5x0emjaVrsnwlkOGUPc0A5EAiMECQ0HEbSNsVV46wFYqrHSBAAkzkA6xHVmx69M1c4bw65IIYfEXLRmZ5l0jBBUR/cmjxOho59JYktOy41Ag6hMzA7CBQlsM2+wXGWLn+KIYNbXCkj8LAAhiCQNQIn3FW08KtKDtucHoNJ1GTsJjPvVK/wAUxuaXYKGUO0qIZtIOYEgsQAfX51qWbttwpLLBzB6CO09D19fao5bVFxX/AEyuN8JtC2SmSOoJJJx02IzuPXtUeDv3EW20uUQjUonlzgGcCQv5VpeKWFIBWAupdTAxiCeYjbNRXimS3dVHK/ArLO7S2Ac7oMjGxq4SeOx4W9FTjVF1rr6Neog+YpICy67z7hY/3p2spbAXmLAmXB0nTMACZBBWcEbac1EcRCxoSfxQSfSROkn3FC1EyTJJ3Jyfqd6qzph+N+37dDMc4/MyTmctAnpiAMbUtAPSpKlPFKztjBRVEZJjOBt6e1DbJzmjxUbIloG9CIkqRK+rqdLagQIAJ6dhnb2xVrgOHCS91SFXvIPyAyT2A/gDWo/BDWXvLqL4AwMxMfGWZo9ZOck0Dib9sk2lT92FDQGYg/C4lScAyB7mlZxT5W40uyv4jwoZR5awASCDhgwZgwYHY4+celZ0OVaNRCgBswAJwDPrsPT0rb4XxC2Ga2FYBZOH0iSZMxBAEkySdjUeOskLcuJhboHbqZbIIOk6diCJA9DTVXsnj5JKOL7OeAIprmd8j1o0UxGaZ34oGMfPf1q7wyoxUXGZlOAsRBghSzCZidhvI2qvopyYyKLM+ThUx+DVw6zcwShKidJtiGYH7ukDp+tRv8a7kuAqzcw6oFaTMmd8yOvepeepmVaSZIDQhb8RTv6A9Ku3AbmNFsFUt/CuCdJIJ0GJzH6xVNnnviklsAvhxQSLrAAEgAgQSY2mAZneKHfsPZtuvKyGRDKCVJ2ZSffp3rVbh2DSJ77j5giN9vrVPxVG0gA43YKscoyx9h/MVhGcnJIHFJGZbeFRtIcjUNLTG2DPyJ+QrW4S0mkXBZmFJ1mMkMRlZ35RntVCDpUWwWRTPNIk3CUBG0ZX6itazbZ7ZLHmUtIkiCRqkFevNHrHvO83oxxTeylxITy72hFVlIOqEE8wiYyREnIisjh7YRmkLvBGTtAJXOxBGO1bj8LNpsQdDYGDqKmSZ7/36c7dsrtPRoxKxjSVneZOfQZ6U47TE1i1RteEX/3rLsQgBkEEx1I7GfyrpuDQXH04UzgSc7Yk7dfy+XKeHljxCs0bFOXpEmCTmZk/OulzqB6/0rPSZE032de1s0qBwHGFkkqZ2wKVdilo4nEwig1HG+fz/j+lc/fueZxTgsVCKCsRL5IME7Rjpu3TNdFxDaULdgc4/s1zKhdJZuzEkrMGYAHr19Yrz09npccbWipb4hjMcxOQSrQeaQG1AZhTn0Py1+E4hmKJG2Ces6csQBtJrJRjMAkglcRA3NsO2+mCzY9eg3u8V4i7amQhQGRMGdRJYgzG3LVy30aqrdl2z4nOuQAuZiZXoBJxJnH9Iqnwt22L9r92rrqYFWM4hcmds6mCnb51O5x7NbhoJLNESurSraSp94jrWf4ZeRuIQlQLZJkEkACDqM77Z/KnBa2KVXSRbvMvEXZNlQrQSbcgoNpJJKmOogChcHwVtrF6C2uV8tSRLLIZlA/FAnHcVHiUtFQIIYE4EFAMZViSzSR1PtTXbiwulSCCSZIIMx2AjaI/nTv0ax4ZN3QbibtnAsKeW23mYIyRoWQSZMkf2TVMcSzAAnAJIEAZb4jjcmBk9qPc4xymksSMGMZgECTEmJO5qqBFB2cXDhuQQGpCpWrRYwMmj3+CKLJiCen9x/c7ZqTocop1YDUKkWqXD2teB6eskmAKT8OemRvONo9/X8qAc0nVlvw/gFa4A86YLGB/l1aQZmYPar/iPEMqW1S2AWXUNI+8NMAdSRq1x/knvT8MnlQznSDKk45SwAtkneAAB6ap71Z4uyYKKAWcyqzEac65ABEd+pIpezyZ8jlK2zMF0m8EbSQc9gCszMHuOnYU6+KKW8sspKpB0RB0IGy06iOXoNIJ3MVauqVQajLzv8UDLAFm+MgAxO0j0qtdt3XfzLeT8JYKqEnlgvJOpY7fSiNdEO3sp2OM1WtWmYYjSQWJK/guAfvAIMbke2KdXu+WrDYtBxvtoEHJ26dfz1W4wuQp0lSc8kdCQwlzmQMRUbHBlbweAytIVuq6vhxpx2wRv60Npgm4qmS8ZtB1I0KGi2wKqurcqw3EgcuJ79q5q/a0sROx/lIP0Irp76Quk7sYAwfvBiQIEwqnJ7/XnfELBFwgCSImPTH5gA/MU0dP486bi2VxTMaJe4cpuQZ7T3I6juD9KlZ4G4y6lEgkjcbgTTOzNVdlZlNWbPEHAiYBUd8yQJEEjUflQHkGCP7/AEoZuQZmCDNMiaUkbHDeHJea0LTnW6t5m+OXcxtzdu9Zb2SVZvNUKuDJIZgTywvWYn0jNT/x7NglVkiSAFnO7aBn6dKd1hibTK2qRB0DBZjGm5iRO4n5daWmefyQktMk/B2TYB81tSOBDLE23ONOTtDH5mhXuNuJZ/dkKC4nI1ZGkKScAnQxJ9RtNQ4jg3S3cJIGhkXQTzAyYHb8Rweho3DeFecpDsCXTVKESDMc4OJgsCPXvmrVLbOefVICL98FC18QY3gLp1QdWIJ+QJkdIqravKmAWWJBPQHbHeRvtMD0rT4bwG2zEeZcaIJEQIiANzE/yqp4kii4ygCVO0kFV1a5XvhvcUWnonp2lRKzxb6rTQQrOsGZE7AZPLgHHp6Y65xtH0+ma5AcHcKD4tKsSNQIkjIknrBkZ6V2Fp+UGfij8x/CsZVehyya2dP4bPkpiMfziaVB8L4o+WAScEgckwNwJBE70q6FJUcbjs5r7VcZ5dho3Py+tc7x3CC1p5wxOT0BHoI7x12Irc8dtm44QkcoJJj1jbvWNxHAKjCZC4Et92SBHYQud/pXLBo9KMWktk+A4FvNTmwdJYA4IAZgO4iBIPv7aHF27ZbmZcQG27SB6HIg+p7Vn+H3ALhY6iyqVKnZSTAAjCqFB+UZqwtzUZKAtyuDG0fCSNiV2H+1OVXsUcu0F8aRAiqzEEA6QoMBpEbdtPX0qraIVL8JOp9IaByjVJA7Eifp703it3U6vEGAFBOJ3LHsAW674qHDOxsss8guK0ZkuyNgRvtVJVErj/v38g1ShelTM7Zn6Z7VFlqEevHY+mrFvw0soYkBSSASYyI67Dcb/SqwNXuC44gqpaFBiSoaATJwRkTmPQRsKoOTLH9ey1csqhVV0C42qEDAgjTDKznILBuXET7Vnt4c07yJ9Z69DseU7/OtDj74IF0BS6iPM5cSREKDy3PQ/CJqvwvGnUByj1kj/VJyP7EUji4vJtlrheCUNOu2kaH5dZK83Utgdu8E96peK+JoX1qoad83BBmFWAwB2nA2PpWjwotXHCm2stiUMjCkljOkqR3jtO4rL4zwqGC2nUsAP/qLq8wGCACcTMgduxpxq9nNNyv2bVq6t6yXkFmUgoYAkAr8JM/FkHesq14ZgazquH4iXaFlTpysyRvv1q5d4VLVkxDPbUkswkhsxnadRA9arf8AE1NuYHwhmXXGZK8q6TqOSQJ/jSV/+eiUtb7Drd0IELtFtZKyow23xDmYhp7RjrNG4XjkExPN8RgiNlEwSB02J7dojf4fqytzoATAIgLI0sxhegIOR071YscHbK6+3xQW5iNycd57ZFSw9Fe5eWdStpCFeYBSM4BMmTMyYjAPUZFxHCjzGZzBZs5fAIMgKB8LSrBjkEekk78ApZgASGg8gDkaSMKwMgwczj3NNe4zUzamOWKtDLPKpaNLRygL8U77TT/gP5BcJwz8wu3MzpVywLaB2MyJaB71m/8AGle5JBAkjUGdcAch0mR0PTM1f4U27ql3tqFDELg4DCQdxMmZ+mBWSPArgeHYAZ5i6TAHLieszHvVxrdidqqNnjbIvQ6wVZQdOpV0gYgYIwWIPbV0rHtcM6kbwD0OR02BlSYjp2rVvcFatlU0sWXGGAGshZbmIntHbvVQeJSwMZEgHERGmNp+HEnakdHE5VoLxXh2tC4EmDJWOVg0MGBPNEEBlxjbGcZrRG4ifzHcdxW95SW+HCgMc6zzFdBLSFMbkEBTpA6bEg1lcbxRuNJAEADGNusdPYU7NOFyfZSZaYmrBWoMop2dDiF4a2XR07A3NpJ0Dad9ie9P4NwDbyQGkT0GkBhPcGCPl603ClNXMSBD5EjOg6dvWB86Xhl1vNtCZAIBXIAJGgH2IjP9KrtNHn86UZ2XG4c6o8xdZ0gjoCASoBjcLn5mqviEo0boAjyRLFgGAE75gn0yffR4riNF7JXV6T1K4IAzyg+u3aqvi/E/A6HeVlQYlTq67iC31NRB7RjNOrZQS4xDBOYAAmIJGpQMEmTIGwBiun8G4jVw6EZAEddhj9K5rhblxSSh5nUztAkg6hkDYrv3+Vbn2ZsxZZMjS0dcYk0TSJeTWzpuDazp5y0nOOx+YmlVJC3c/LI+tKnZgYl7imu8Tc8sCEw5OwxgR944J7DvtWdcBuMVJKMA0cpGEQ6Qoxv+VXrfhpBZxOplyAJBE41CDmZGATntWb5KoCCpAGkOOYEAho1DcgsU+g7iohj6O15Ru+jS4PjEtWtTOCzBVAlZcqIAEnvqEnAjen4Dxu016S8eYABqXYyIWCZBGMxBzWNeFtWQaYhNRL5kZZDp0sNMMwnAk5jTJJf41HvwASFVjGTyxgaoyo0htXUCBWvjTe7OfN12jU4/jXi4IEMecQJjUxSCenMAY/CKjb8QZLaWlVREOHC82toK5JjVEdD7Yqs3GgsBeBIDKHC4OkFuWZ+PO2wgfK99oL3Ci42nzMeWdAgIeQbHJECB9amvVGyrsaxxEu3nIrNDM2qBnSWDa7enVJC7zOo96GPDHeNIHNsCyruTAXUwJ6fUdxS8O8dVHu3Rb0sbZCKCdKyFSeaSYgQPen421Ze0hRtV5iNR1MT3JbGBnsPhG8GVWzbj5XBaKNyyUYq2CCQR2I3pBaucRaZw934k15YEHLSROZBjvVQGkz04SUlYaxxpTAgjO/qI/kPpS4m8WIMAewj+/wCtBZKKGxSGoK7D8HxBXYkHOQOh0EidQK/BH/uNFscUwYE9JbdtwCcyY9/SfSqlo5qzaYagTtNBnLjjTZvmyGfV9220wIGpo1amPYKZ9Z+VVuJtrbOtbNshhmdgwOSIUhZEdhj0ovht4kCRIZ2UwZj90Ovspn3FBfiNVxgUHLq0SJiGgkA4JaQZ6YFT0eVVuvYa+urTCtGmdI0gqG0sJBICjlI+tUVu3A2hMgECBpaZnXLjCkCO36i4bUxJZS8tCgkL8RiCRDb6e+x2pk4JrIu6NSuy4VoTZwdXmqYbc57AYg1SihttaL1iw6OMMoA+8sKD8IggwRzzE/dFFQ2neFtggSbjQo1DJG2Wl4JxHyqhc4255KHXqdYnlIGAebVs+3tI2NCTxMoQyoYZSWGo6SomYUjkHsRE9dqnGgpy2a/E3FgXFjHKRupEtpBA7NkdcnvWB4hxM3WbSskzOdhGnrGwHzre8SYqpj4V0HmxJLkxqiP9x6Ry/EtLGDIwPoAP5U0b/jxUm3WgvH3deS2o9T1gCFnA5o3jFNw9y0FUMpLSZOc56wR0wPWaFFDG9UdvjSVBeLvlz1joJ2wAT84qubPapsaY3aCqSVA9JojcMAobWIPQAltsnSYwDiZjtNafBa7gCItvlQMdSiXljALRIMYwRtmg+I8GgS01tuV5B1FQVbzCSrRsInm9Ko4eTmforWPJJChygZGV2cDLEGCgExnTuR17xVXwrhCZu6lhGWVLQxmSCF6gafyqzxPBMztoQMo+E2iSsk8pkkkHpHpUfE/DzZvOHIWWEkZ0rcDHA/Fgj/eatfBxzuW2G4jwy+r6k0nTc1AiJkhfxZKiBv60TiFNu0ostLBgu4I5lKE/5Zmla4Z9S3ZEPBJk5BTUVjboevbtUE8LIRmBHIDsCNRWGGrPoKyvqy5YtPZS4fjSpgDlkAEoNRBWAQOoJ2XtFbP2f4qbtxTuABBEHlxlfY9q5xnZgJ+6MBhkZkEHEj19K2uAvk8YLhGkOugDG2TzR1n8qrkiqZkm2jqbdkkd+nwj+lKgXEzldXqQT/CnrO2Z0YXFW7qWxrXJGnALECRMnTG8T74NVG0YIJly43OxGjTGZnBM9qu8ZwZhS4ZgoJ5lztuxAzMDJ96HwI/eopWQxRkbHwoM+syCCvTNONejplaVM0PEuHtsMqGKSBKzGNp+W1O3D27PDEKABK6o9WAaT1xiadApIAZiJgQCICyYz8R1EehxvQuLvgWw2LmomdwsCZHNtBaZOZI9KlN9E1H0ZPmlrmlLahirJ1gYzcmQBgzJxG/ejf4cXOIbUCQZ0HIGkQFb1GmIHUxNRtcRptu6qrLoFo6pjodQyDhgIq14edS+YYJUaVEYUD+eauc6jaHFbCpw1oY0zgDY7E9fb+M9KDc0h/K0qAQWcL1jAGqCYxkDerl7hwxJBJiRKn4gOpPQb1kcSqm+FA2Ag6iIgav61hx7ka3okgFs3gJ0lEUidmLA532Kt9CKF5bROloIkGDETuDVweIobK2EsrqDklyTEzlsQSI7npVdLvNm+2qYyIVl0mSA3LGFABiZ2EV01Zpx8vjjpAtJqWmpcRdyG06Q4DKBtBxy9xIIFMt2oPRjNSVhVWkBFR8yohj1oBst8L4g9vKHfcESDV214qGkvud4IWYgECSMQBOdwKyhRg6iy4+8WEYnYHrOCJx0yQZGzxTOTnSq6Nn/AADFtSqdiVJKmMcgQqxHxEGT2FAt2bgSLgOGVgLhBMjBOful2WJ9exrM4bjNOCoaMCRMZJx2yZwRV57VxwpswAfiAhQDqXNwH41068etCRx8kZQ2yfD2LzDUwuMRAAeBPwyCCwOnLQdxAoXG8ciYUcwYkatDEREDBP3oJn8IGejcX4mqki3iAQCpYDIIJCzp6zt03rMt6PJcHTr1KRgzEZyWEDPQMTJkYBAo2y4xaScl7J8T4rduCHaRMxAGfkOxNVyaEDFOTRR6MUl0GIoI3qeqgtQimybxT2sB2hSQuAemohdUdYn856VZsWoEwhJ0ibnwLqyMRkwV64BHWYXDFPivCEcOmu3ETAIBWMEHT2nG+ZpI4uTnTuKCPIbDFCqgSo3AIkQOzGZ9qivg06QGnc9BMnJyd6FaunzFDTlSACoAMzzEhj67VoW7ZnYHMALOSxG5O2Y9PlWU5OL7Ofsw+K4IWxljkmRBGB8LAnBEH5GnuWtV0w4Oto5yMrpBQnrJmPetPxbhpbURq8piGWfiHWDuP7+ee15LoVQGkO8CBCoRyJqBkjV06SYrbjm5KzCSV0ujRtcaluxbViTlgIyYB39gCOh9jUuH8StgAMwOoGWBEADlliNtjEbAD3qHhNi3ctndirBgRhlLDYx2K7bVDhbQ8xgVYKWDKMDURPxCoaWyd+jNe1cBUMNUMVz8IjUAMZywJ+Q6zVpOOjQ2BJUzpABKDmAYGGO8/wAKbxqy3mN0B0mR3jVpI33ByOv5BZD5D2woPNuJ5QCCYnOrc/Ofe2lJbKi2ujuGE5gmQNo/Q0qH4HxAawskEjH0xTVyZtaG+N2cre4kMxWRiEAWYI1CSCcnE79+1TXxEW2JQKP3jBQzcqawFUu2RgK2og/OgKpCGCXbQxgknEgEwTI5dU+9XeD4u2F1eWCHIAkDJQYJGwyT9K6NL0VLKX6+wq+KN5Qd9AYu6AliqE55tbDCY3zkL7Um8WZij3LasVGrRzQ3M2wOYgBvl1xSteIOzZVCBcgTBgjB0kjC9J/zUfxbhTqJN0LqZXA0kkFVgZ7UrV1RKg17sylcG1p0mJJhZif6dP51Pj76AqbQdIUAqwAAIEagQcnHUbzWlwnCEsRbuQ0D4TC9dlNsg/Wp8faYKHuFITMs/wAIO5Xk+LYA5jtOaE1ZbdFDiOIfJVmcQMG0d+voN5+lZ73EDy+q7jvpgkbdTiSK3eG4C29jVbBZmUwzXmiT94rpxG9UV8PuW+Y3FU5mGHNA30FeY/3vVRxXQnOwPBcTw+i6CGtsbZVSWLhmMrJAUREz8vrV4gnY3VdRmV1ZwOhAMwOsda1eI4JnAY6H0EcxdAM/iAmehAMD3zVuz4VzAPcvlpJ0+agxP4Znb2+VPJdhkvZncL4qWVE1iwqY1KOY7bkAEgQPmfQQK7floL6xnS2TAk/FgE71f4bg7xYsrD4iAdSuYzCPMaoH99m4y7J0XWtkrmC1tCcfCYclR1MZjtvQu9FLkx2UGcCRuR0Hp+VEQqRMgQOv8q0rfhjtzMSA0Roa0BtAggdScQOvWq7eFuWbSQQoGSysy994BGDS0dD/ACW1oquygTIPpStkGZYLiRM5PbG1al3gHuLB0NOxAtrtmAQxP9OlPZ4BiQC4AiAlu7oVY9QjfnnJyd6Von+pdmU7KIzMgHrj0zVjh/GSihRsDnAziIPfHQ0W3wLNcaGAESDqfUBgStwpsesRU/8AD+ZKoQ2h4cNddp9BIx3B6Ee9PRE+ZvUkZVy8CTHX+9qhrGnVqEzGnMkd+0Vp8RwbKptteERkMqEwTOG3mc4/hVjw/wAHYw2y/dCusb5zpJM9fX8i4l/1Ekujn1IPUCnuQACCGncDcehra4Hh2uMWR1BVmBKlSG04GpWAmAQMggyDvkp+Gdv3kqGPIHhEKCCSQqgc0dTGCYOQQaTBfktqzGVh1PTP9O5q1KoAx8p1k6rcy0TsLg5gYAyI9ombnGeDXY3dwcsLj24gDJBDE7waHb4C58DpbJKmAFQNtuIcSB6D9aLXyRPlczP47iDeuG4mCSvKSBhVAUksYbbM5k/Or3AcKri8Lj20Hls2CDDBpHKOoDMMZihnwu4g/wDLhV3LBDqxknmlRPScY3zUBwWoh4QgbKrIAzdAf3hAHcTJAjrIvvoxtUVFQFkKP5jCeVgUgDUdyY2G3r1q/Z8QuXIhAQcSzoJwYkmOxyf0oV/wa4EJK6m/Atkd/wAYGBGZ3p+G4IwuqyIJEFluavYlVhj7H6UpKMgTogLty8/lMy21khySkACdjuTjYTn3qnbEJcUEMpIKnO6nBz3Bq0/hDgnTbYzO6OQucCSs6oG8R/EK74Y6iQAxiY8lxMz0KxFNUlSFdu2PbhEby7s6kBLEFSYiVzuRrIkUdPBkKKQTMTqGROTOF2BHv+dD4LhCSoe1cXJAEHSqMpk52OsKZ96B4hwRskL+8KuRp+GNRxBzv9KmSt0mVCSUdkOKOsIS+piNAnEHpq7wp3/zDtR+F4saY0jGh+VS2AMnqVyQJ2qx434dFpAgWFJmeo0ljJiZld6zeAPl3FI5lyMbnHLgsAcxgdqepRJUqk6N/wAE44eWSYyxO/cDalWAGbU5A06nLaY2mP0n50qzfEvk6Iz1tFgjm1atLKyBQoAiI1MZzADEGji6jBV0RJEsABp1Nq0jHTV+VZF+Sh5jAgsN5JEmTPaB7irCeMWtci25J6SIHsO9W4NrRzrkSk2zd8O4pUYKEyxALSInsB/GhW+IVr1xvfDR+QPtVPh/FbQOpUAO/wAQx8um9NcvWmuksTbJzk4MidQIB7is8OzVTTZfv30Fy3B0wNTafrvPpVK5xV02U81BpGk623WcBinWCYEjsaKPEbNleWHJOSpM/moge1VfE+Mt3ipaUKyCNaAlSZKsCe4FXBV2jLkleja4IC2gVcBVEbtPpy5Ikn+4qPjN8i0o0xIaTnEiOnuD9O1VP+LoqjlMAxIKNGO4bGB86fiWFwgw5G8fumEATCw3z6/OoxZPsbhDKQQXlmEEnIE8snOImelaV9OdTpYycyy5BGWwZEd9tx1msfhfErJ0ga+XJwBI+6DmAJzHU0ZuItwwDPLCJC++8b5oxaH2Ev3dKFQNIkRczJCTpj1WdxkxWfw3DL5T3Gd7ZUvpUliULTq9Seh7xV2xdt3ECkvcGSQqkDmXQBAyoAmB86yn4JVbQzbrpINt9RkmLpzm5B32ya2h1V0TN/teNl/wQsioAGlSxFppOlgqjtgsGLek+9XrW7No0kuoIBjyzMyZ3MnrjI6ULhbtm0FFvUIDDpzaokse8gGcfShcPeRSwLXCxiJQ5BEKG6NOevSom8pWOGoUaXEppKwhgkjUTO4ExmBIGe4EdaocC5a6B8foZI3J2OBt7Yol/iktBS63dORkAAzkYkQRGDSsNbaSofO8aAZ6Ew2ME796jF9jNC7aQaih1brGo4E/DPYjpGImRFZC8S9s3PKUaS4DODJEsCyjuJY5jGo9sK34iktrBhQtvYLsZgnVlj1ig8Fx9u1r0k3NRJjUBCyTA75ZifStIqkKW32aXBWlbJGsM7AsZBjB774Bkd4qhwniD2wi2j5mtnBQ8oI0iDP3SRmem1Qum2Va4utVPQAFfik9QYkbQM1Z8O4+ytsKA2ZydAJ1b7tIEAfSpSrZrKScaTD+BtgyoXUxDAAcsQujTvACCR10T1oPjLaETSD1OuSSem4zEAf3NVvCri22bU1xmbaQMrACdeZgLYyOxprrIFVLkgkyFCkrtGI6yAdxv9SS/YyX9pp8Ld1aVgtyCIIlRgkSehIGPagNxAVkYIWIbSACCZtkwylST7iCPpTPxVqAJYKoMjScmMMSM8uT2quHkoUdoAVSQjnSBnSsA6ZwI7AVMY0tlJ2wHi3Esy3CZgsG0qSNLwAHbElV0nUMZIPSn4jw0MjXdY1sGBJ0bG3pg4CgR1iQalxpsXjci6QzxGlXwAsEMAOYGc+gHas65a5viAt8pKeZc5okE62SVwQYg7V0JNpJOjBtJtuNl/g+OJSXZ2TQ6LJXWAdE6gIBadp+6QaPatCAhLDGvGpgoY4VR16823vNA4BLdvQxvKXIhix6aYGmY2gAHqJ+TW78L8dsFSdMMJiM6TIgEyY9u1TPctF8bahRo3+K0yF1Sy5LAgwobSokDG+d6zvDfEyryfT4dI6bGDkSf9pqzb4pGA1XkJg9RIJIgCIlYwR6D3qjaVVfDqAY3cEcsxgRI6ZrPEL+CxJ1NcZj5itECImAV67ehH51C9wFwg625NXmAhs6mIzOYCiQIEU146W/d3UKs0lSy4M9+3Mdvzo/DX0VFVriGB+Idd4z2xPbtVK0XNpoFc8MbRcZ3wxt4XGrmE3GGwcjeIqnwlzQ/Mu7YIYwFYRCx0gEVpX+MtlGAdchuo3O3WJ2mK50OSCTqGoCQAPWCMiBk4H07aRTknZmpKLTRsXL9r7yyffVAnA1HelQ7XC2XVWZYJHSQPQwrAbU9YvH7NlNv0ab/YPiWHMqEwATrImMAkRvFDP7O+I+7pXvzSfltFekDiF/Ev8AqH61MEdx9RXXief5GcHb+w3EaIBtjB7znc71E/s+vaVDFG04BlgY3jDQRM/Wu/DDuPqKlqH4h9RSwQeWR50/7Pr33dIPQycewLH60a39i+IUfDbJO+wk+vMe1egB1/Ev1FSDr+JfqKMEPyyPNLn2H4osSQpDAAqMbbEHOQfyoK/YC+D8H/f/APzr1HzV/Ev1FOL6fiX608RLlkjy8fYjiBjytSiD8bTPry830770177KcRoISwBMdWx6xp3HevUP8Un41+tSHFW/xClh9j8zPKX+xfFNk22DHeDgnvtud/eaKn2K4oZCeh1E7EGQIGJn869Q/wAZb/EKl/ik/Ev1FPEPNI80s/Y++oH7hZHUkkz3MLVcfYTitOlkBAMqQSCO4+E49O89zXqf+JT8Q+opxfX8S/UUlBIPKzy5fsDfjlUz0LEnPeNA70e19g+IMSqT1MPnsfjAmvS/OX8Q+opeYv4h9RRj9i8sjz1/sDfbdkMbLpEbyTGuZnfNA4r7CcVKlVtKQZ5VifeCcb49a9I81fxL9RTh1/EPqKeCDyy6PLl+wd8TCGD08wxE7f8Al+golr7E8SGlrVu5tv5g26AL6fwFem6x3H1FIMO4+oow+wXK0eXL9g+JIhkGCWXQxETkqOWInI2ik32H4romwI5n1cp3XCAgnvXqY96VGP2HlZ5Zc+xfFBYt2VVuUhgTggz1XJ/U1TufYvigZCOCckKZE9QNv7+tevGabNGP2HlZ40/2Y4hWIa1dgmS0AE52InA+frUOK8JvqBotXdzM9oyGE5HvXtEmomaeP2Hk+jxW3Y4hCSmtATsVYxjbCmY2n0FBt8HcDHDgkklkVv8ASOWR/tXtxFQayPwj6CjEflfweM3w4TAuvBzqDxGxBx/tioql5CTbLBWiAymRGymVjG2K9lNhfwr/AKR+lMbK/gH0H6UsReXZ4ret3C+phLHEqvX8RAG+RRvLdVnVcZsYhonfYjI969j8pfwr9B+lIW1/CPoKeLDynjCcLembYZBnl0vid4hSCJ29IpNw9zV8BONlDY+LuBA5tuwFez+WPwj6Co3iqgswEDcwKHFguSjxMcPd/wCX/wBopq9cHGou4yc7d+gnoNqVLF/JXnX+J0SoPwj6Cp7dP4UqVIyJg4p9VKlQIcPT+YaVKgB/MpxcpUqYEtZ71JXp6VMQ4elqpUqAFqpaqVKgBiaaB2p6VADaR2H0FLSOw+gpUqAEVHYfQUxtr+FfoKVKgCB4VPwJ/pH6U3+Ct/8ALT/Sv6UqVMBjwNv/AJaf6R+lMfD7X4F+lKlQBD/hlr8P5t+tJvDrfYj2Zh/OlSpAQ/4an+b/AFv+tRbwpT95x7Of50qVAAz4Sv47n+r+lQbwn/1Ln1X9KVKnYET4Uel1vmFNRPhz/wDN/wCwfrSpUrAg3AXelxfmn9aocV4PxDETctmCDGlgBHUDMn3pUqaYFyxa0CG+LckdT3k5JpUqVVZNH//Z"/>
          <p:cNvSpPr>
            <a:spLocks noChangeAspect="1" noChangeArrowheads="1"/>
          </p:cNvSpPr>
          <p:nvPr/>
        </p:nvSpPr>
        <p:spPr bwMode="auto">
          <a:xfrm>
            <a:off x="63500" y="-842963"/>
            <a:ext cx="2628900" cy="1743076"/>
          </a:xfrm>
          <a:prstGeom prst="rect">
            <a:avLst/>
          </a:prstGeom>
          <a:noFill/>
        </p:spPr>
        <p:txBody>
          <a:bodyPr vert="horz" wrap="square" lIns="91440" tIns="45720" rIns="91440" bIns="45720" numCol="1" anchor="t" anchorCtr="0" compatLnSpc="1">
            <a:prstTxWarp prst="textNoShape">
              <a:avLst/>
            </a:prstTxWarp>
          </a:bodyPr>
          <a:lstStyle/>
          <a:p>
            <a:endParaRPr lang="tr-TR"/>
          </a:p>
        </p:txBody>
      </p:sp>
      <p:pic>
        <p:nvPicPr>
          <p:cNvPr id="121860" name="Picture 4" descr="http://www.bighaber.com/buyukresim/unutulan-eski-hali-motifleri-toplaniyor_2011_506461-1.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8" name="Picture 4" descr="http://t0.gstatic.com/images?q=tbn:ANd9GcS4seJvXinrF4HxODSeCSRS2XwtQq3VmA-d6EDz5U5DlyTYL1qTiw"/>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1026</TotalTime>
  <Words>684</Words>
  <Application>Microsoft Office PowerPoint</Application>
  <PresentationFormat>Ekran Gösterisi (4:3)</PresentationFormat>
  <Paragraphs>208</Paragraphs>
  <Slides>75</Slides>
  <Notes>49</Notes>
  <HiddenSlides>0</HiddenSlides>
  <MMClips>0</MMClips>
  <ScaleCrop>false</ScaleCrop>
  <HeadingPairs>
    <vt:vector size="4" baseType="variant">
      <vt:variant>
        <vt:lpstr>Tema</vt:lpstr>
      </vt:variant>
      <vt:variant>
        <vt:i4>1</vt:i4>
      </vt:variant>
      <vt:variant>
        <vt:lpstr>Slayt Başlıkları</vt:lpstr>
      </vt:variant>
      <vt:variant>
        <vt:i4>75</vt:i4>
      </vt:variant>
    </vt:vector>
  </HeadingPairs>
  <TitlesOfParts>
    <vt:vector size="76" baseType="lpstr">
      <vt:lpstr>Ofis Teması</vt:lpstr>
      <vt:lpstr>Slayt 1</vt:lpstr>
      <vt:lpstr>Slayt 2</vt:lpstr>
      <vt:lpstr>Orta Asya Türk Devletlerinde Sanat</vt:lpstr>
      <vt:lpstr>Slayt 4</vt:lpstr>
      <vt:lpstr>Slayt 5</vt:lpstr>
      <vt:lpstr>Slayt 6</vt:lpstr>
      <vt:lpstr>Slayt 7</vt:lpstr>
      <vt:lpstr>Slayt 8</vt:lpstr>
      <vt:lpstr>Slayt 9</vt:lpstr>
      <vt:lpstr>Slayt 10</vt:lpstr>
      <vt:lpstr>Slayt 11</vt:lpstr>
      <vt:lpstr>Slayt 12</vt:lpstr>
      <vt:lpstr>Slayt 13</vt:lpstr>
      <vt:lpstr>SÜSLEME / RESİM SANATI</vt:lpstr>
      <vt:lpstr>Slayt 15</vt:lpstr>
      <vt:lpstr>UYGUR RESİM SANATI Uygurlar; 8. ve 6. YY.</vt:lpstr>
      <vt:lpstr>Maniheizm Dönemi</vt:lpstr>
      <vt:lpstr>Budacılık ve Maniheizm Dönemi Görülen Ortak Özellikler: </vt:lpstr>
      <vt:lpstr>Slayt 19</vt:lpstr>
      <vt:lpstr>Ortaasya Türk Heykel Sanatı A) Hunlular Dönemi B) Göktürkler Dönemi </vt:lpstr>
      <vt:lpstr>Orhun Anıtları</vt:lpstr>
      <vt:lpstr>Slayt 22</vt:lpstr>
      <vt:lpstr>Slayt 23</vt:lpstr>
      <vt:lpstr>Slayt 24</vt:lpstr>
      <vt:lpstr>Slayt 25</vt:lpstr>
      <vt:lpstr>Balballar (Mezar Taşları) </vt:lpstr>
      <vt:lpstr>Portre Heykel Olarak; </vt:lpstr>
      <vt:lpstr>Slayt 28</vt:lpstr>
      <vt:lpstr>Slayt 29</vt:lpstr>
      <vt:lpstr>Slayt 30</vt:lpstr>
      <vt:lpstr>Slayt 31</vt:lpstr>
      <vt:lpstr>Slayt 32</vt:lpstr>
      <vt:lpstr>Uygurlar Dönemi</vt:lpstr>
      <vt:lpstr>Slayt 34</vt:lpstr>
      <vt:lpstr>Slayt 35</vt:lpstr>
      <vt:lpstr>Slayt 36</vt:lpstr>
      <vt:lpstr>Slayt 37</vt:lpstr>
      <vt:lpstr>Slayt 38</vt:lpstr>
      <vt:lpstr>Slayt 39</vt:lpstr>
      <vt:lpstr>Slayt 40</vt:lpstr>
      <vt:lpstr>Eski Türk Çadır Sanatı</vt:lpstr>
      <vt:lpstr>Slayt 42</vt:lpstr>
      <vt:lpstr>Slayt 43</vt:lpstr>
      <vt:lpstr>Uygur Mimarisi</vt:lpstr>
      <vt:lpstr>Slayt 45</vt:lpstr>
      <vt:lpstr>Slayt 46</vt:lpstr>
      <vt:lpstr>Slayt 47</vt:lpstr>
      <vt:lpstr>Slayt 48</vt:lpstr>
      <vt:lpstr>Slayt 49</vt:lpstr>
      <vt:lpstr>Slayt 50</vt:lpstr>
      <vt:lpstr>Slayt 51</vt:lpstr>
      <vt:lpstr>Eski Türk Maden Sanatı</vt:lpstr>
      <vt:lpstr>Maden Sanatı Ortak Özellikleri</vt:lpstr>
      <vt:lpstr>Eski Türk Maden Sanatı Konu ve Biçim Yönünden İki Üslubda İncelenir: A) Kıvrıkdal Bitki Üslubu,  B) Hayvan Üslubu</vt:lpstr>
      <vt:lpstr>İki Üslubun Birarada Kullanıldığı Örnekler:</vt:lpstr>
      <vt:lpstr>Slayt 56</vt:lpstr>
      <vt:lpstr>Slayt 57</vt:lpstr>
      <vt:lpstr>Slayt 58</vt:lpstr>
      <vt:lpstr>Slayt 59</vt:lpstr>
      <vt:lpstr>Slayt 60</vt:lpstr>
      <vt:lpstr>Slayt 61</vt:lpstr>
      <vt:lpstr>Slayt 62</vt:lpstr>
      <vt:lpstr>Slayt 63</vt:lpstr>
      <vt:lpstr>Slayt 64</vt:lpstr>
      <vt:lpstr>Slayt 65</vt:lpstr>
      <vt:lpstr>Slayt 66</vt:lpstr>
      <vt:lpstr>Slayt 67</vt:lpstr>
      <vt:lpstr>Slayt 68</vt:lpstr>
      <vt:lpstr>Slayt 69</vt:lpstr>
      <vt:lpstr>Slayt 70</vt:lpstr>
      <vt:lpstr>Slayt 71</vt:lpstr>
      <vt:lpstr>Slayt 72</vt:lpstr>
      <vt:lpstr>Slayt 73</vt:lpstr>
      <vt:lpstr>Slayt 74</vt:lpstr>
      <vt:lpstr>Slayt 75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akdeniz</dc:creator>
  <cp:lastModifiedBy>USER</cp:lastModifiedBy>
  <cp:revision>105</cp:revision>
  <dcterms:created xsi:type="dcterms:W3CDTF">2011-12-13T10:19:53Z</dcterms:created>
  <dcterms:modified xsi:type="dcterms:W3CDTF">2013-10-22T13:52:47Z</dcterms:modified>
</cp:coreProperties>
</file>